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90" r:id="rId3"/>
    <p:sldId id="339" r:id="rId4"/>
    <p:sldId id="330" r:id="rId5"/>
    <p:sldId id="321" r:id="rId6"/>
    <p:sldId id="323" r:id="rId7"/>
    <p:sldId id="319" r:id="rId8"/>
    <p:sldId id="315" r:id="rId9"/>
    <p:sldId id="300" r:id="rId10"/>
    <p:sldId id="324" r:id="rId11"/>
    <p:sldId id="343" r:id="rId12"/>
    <p:sldId id="327" r:id="rId13"/>
    <p:sldId id="328" r:id="rId14"/>
    <p:sldId id="306" r:id="rId15"/>
    <p:sldId id="307" r:id="rId16"/>
    <p:sldId id="346" r:id="rId17"/>
    <p:sldId id="331" r:id="rId18"/>
    <p:sldId id="335" r:id="rId19"/>
    <p:sldId id="262" r:id="rId20"/>
    <p:sldId id="344" r:id="rId21"/>
    <p:sldId id="333" r:id="rId22"/>
    <p:sldId id="338" r:id="rId23"/>
    <p:sldId id="334" r:id="rId24"/>
    <p:sldId id="337" r:id="rId25"/>
    <p:sldId id="345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66F88FD-9552-41EA-9C5E-29DE3E24959E}">
          <p14:sldIdLst>
            <p14:sldId id="291"/>
            <p14:sldId id="290"/>
            <p14:sldId id="339"/>
          </p14:sldIdLst>
        </p14:section>
        <p14:section name="Раздел без заголовка" id="{D5270518-4BFE-448A-BA36-73B4037955F0}">
          <p14:sldIdLst>
            <p14:sldId id="330"/>
            <p14:sldId id="321"/>
            <p14:sldId id="323"/>
            <p14:sldId id="319"/>
            <p14:sldId id="315"/>
            <p14:sldId id="300"/>
            <p14:sldId id="324"/>
            <p14:sldId id="343"/>
            <p14:sldId id="327"/>
            <p14:sldId id="328"/>
            <p14:sldId id="306"/>
            <p14:sldId id="307"/>
            <p14:sldId id="346"/>
            <p14:sldId id="331"/>
            <p14:sldId id="335"/>
            <p14:sldId id="262"/>
            <p14:sldId id="344"/>
            <p14:sldId id="333"/>
            <p14:sldId id="338"/>
            <p14:sldId id="334"/>
            <p14:sldId id="337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C00"/>
    <a:srgbClr val="CC3300"/>
    <a:srgbClr val="66FFCC"/>
    <a:srgbClr val="66FF33"/>
    <a:srgbClr val="FF6600"/>
    <a:srgbClr val="33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22" autoAdjust="0"/>
    <p:restoredTop sz="94694"/>
  </p:normalViewPr>
  <p:slideViewPr>
    <p:cSldViewPr snapToGrid="0" snapToObjects="1">
      <p:cViewPr>
        <p:scale>
          <a:sx n="100" d="100"/>
          <a:sy n="100" d="100"/>
        </p:scale>
        <p:origin x="756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Лист1!$F$13</c:f>
              <c:strCache>
                <c:ptCount val="1"/>
                <c:pt idx="0">
                  <c:v>муниципальный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Лист1!$G$12:$M$12</c:f>
              <c:strCache>
                <c:ptCount val="7"/>
                <c:pt idx="0">
                  <c:v>2015-2016 уч.г.</c:v>
                </c:pt>
                <c:pt idx="1">
                  <c:v>2016-2017 уч.г.</c:v>
                </c:pt>
                <c:pt idx="2">
                  <c:v>2017-2018 уч.г.</c:v>
                </c:pt>
                <c:pt idx="3">
                  <c:v>2018-2019 уч.г.</c:v>
                </c:pt>
                <c:pt idx="4">
                  <c:v>2019-2020 уч.г.</c:v>
                </c:pt>
                <c:pt idx="5">
                  <c:v>2020-2021 уч.г.</c:v>
                </c:pt>
                <c:pt idx="6">
                  <c:v>2021-2022 уч.г.</c:v>
                </c:pt>
              </c:strCache>
            </c:strRef>
          </c:cat>
          <c:val>
            <c:numRef>
              <c:f>Лист1!$G$13:$M$13</c:f>
              <c:numCache>
                <c:formatCode>General</c:formatCode>
                <c:ptCount val="7"/>
                <c:pt idx="0">
                  <c:v>4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10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36-43AC-BE1A-D89F976E3710}"/>
            </c:ext>
          </c:extLst>
        </c:ser>
        <c:ser>
          <c:idx val="1"/>
          <c:order val="1"/>
          <c:tx>
            <c:strRef>
              <c:f>Лист1!$F$14</c:f>
              <c:strCache>
                <c:ptCount val="1"/>
                <c:pt idx="0">
                  <c:v>региональный уровень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Лист1!$G$12:$M$12</c:f>
              <c:strCache>
                <c:ptCount val="7"/>
                <c:pt idx="0">
                  <c:v>2015-2016 уч.г.</c:v>
                </c:pt>
                <c:pt idx="1">
                  <c:v>2016-2017 уч.г.</c:v>
                </c:pt>
                <c:pt idx="2">
                  <c:v>2017-2018 уч.г.</c:v>
                </c:pt>
                <c:pt idx="3">
                  <c:v>2018-2019 уч.г.</c:v>
                </c:pt>
                <c:pt idx="4">
                  <c:v>2019-2020 уч.г.</c:v>
                </c:pt>
                <c:pt idx="5">
                  <c:v>2020-2021 уч.г.</c:v>
                </c:pt>
                <c:pt idx="6">
                  <c:v>2021-2022 уч.г.</c:v>
                </c:pt>
              </c:strCache>
            </c:strRef>
          </c:cat>
          <c:val>
            <c:numRef>
              <c:f>Лист1!$G$14:$M$14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10</c:v>
                </c:pt>
                <c:pt idx="4">
                  <c:v>5</c:v>
                </c:pt>
                <c:pt idx="5">
                  <c:v>6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36-43AC-BE1A-D89F976E3710}"/>
            </c:ext>
          </c:extLst>
        </c:ser>
        <c:ser>
          <c:idx val="2"/>
          <c:order val="2"/>
          <c:tx>
            <c:strRef>
              <c:f>Лист1!$F$15</c:f>
              <c:strCache>
                <c:ptCount val="1"/>
                <c:pt idx="0">
                  <c:v>всероссийский уровень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Лист1!$G$12:$M$12</c:f>
              <c:strCache>
                <c:ptCount val="7"/>
                <c:pt idx="0">
                  <c:v>2015-2016 уч.г.</c:v>
                </c:pt>
                <c:pt idx="1">
                  <c:v>2016-2017 уч.г.</c:v>
                </c:pt>
                <c:pt idx="2">
                  <c:v>2017-2018 уч.г.</c:v>
                </c:pt>
                <c:pt idx="3">
                  <c:v>2018-2019 уч.г.</c:v>
                </c:pt>
                <c:pt idx="4">
                  <c:v>2019-2020 уч.г.</c:v>
                </c:pt>
                <c:pt idx="5">
                  <c:v>2020-2021 уч.г.</c:v>
                </c:pt>
                <c:pt idx="6">
                  <c:v>2021-2022 уч.г.</c:v>
                </c:pt>
              </c:strCache>
            </c:strRef>
          </c:cat>
          <c:val>
            <c:numRef>
              <c:f>Лист1!$G$15:$M$15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36-43AC-BE1A-D89F976E3710}"/>
            </c:ext>
          </c:extLst>
        </c:ser>
        <c:ser>
          <c:idx val="3"/>
          <c:order val="3"/>
          <c:tx>
            <c:strRef>
              <c:f>Лист1!$F$16</c:f>
              <c:strCache>
                <c:ptCount val="1"/>
                <c:pt idx="0">
                  <c:v>международный уровень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Лист1!$G$12:$M$12</c:f>
              <c:strCache>
                <c:ptCount val="7"/>
                <c:pt idx="0">
                  <c:v>2015-2016 уч.г.</c:v>
                </c:pt>
                <c:pt idx="1">
                  <c:v>2016-2017 уч.г.</c:v>
                </c:pt>
                <c:pt idx="2">
                  <c:v>2017-2018 уч.г.</c:v>
                </c:pt>
                <c:pt idx="3">
                  <c:v>2018-2019 уч.г.</c:v>
                </c:pt>
                <c:pt idx="4">
                  <c:v>2019-2020 уч.г.</c:v>
                </c:pt>
                <c:pt idx="5">
                  <c:v>2020-2021 уч.г.</c:v>
                </c:pt>
                <c:pt idx="6">
                  <c:v>2021-2022 уч.г.</c:v>
                </c:pt>
              </c:strCache>
            </c:strRef>
          </c:cat>
          <c:val>
            <c:numRef>
              <c:f>Лист1!$G$16:$M$16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36-43AC-BE1A-D89F976E3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551424"/>
        <c:axId val="46552960"/>
      </c:barChart>
      <c:catAx>
        <c:axId val="4655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6552960"/>
        <c:crosses val="autoZero"/>
        <c:auto val="1"/>
        <c:lblAlgn val="ctr"/>
        <c:lblOffset val="100"/>
        <c:noMultiLvlLbl val="0"/>
      </c:catAx>
      <c:valAx>
        <c:axId val="4655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55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94673420596484"/>
          <c:y val="0.22143158609324023"/>
          <c:w val="0.41010653158807048"/>
          <c:h val="0.72999211721016244"/>
        </c:manualLayout>
      </c:layout>
      <c:radarChart>
        <c:radarStyle val="marker"/>
        <c:varyColors val="0"/>
        <c:ser>
          <c:idx val="0"/>
          <c:order val="0"/>
          <c:tx>
            <c:strRef>
              <c:f>'входной мониторинг'!$A$41</c:f>
              <c:strCache>
                <c:ptCount val="1"/>
                <c:pt idx="0">
                  <c:v>Графическая модель соотношения типов образовательной среды</c:v>
                </c:pt>
              </c:strCache>
            </c:strRef>
          </c:tx>
          <c:spPr>
            <a:ln w="571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'входной мониторинг'!$A$44:$A$47</c:f>
              <c:strCache>
                <c:ptCount val="4"/>
                <c:pt idx="0">
                  <c:v>Активность</c:v>
                </c:pt>
                <c:pt idx="1">
                  <c:v>Зависимость</c:v>
                </c:pt>
                <c:pt idx="2">
                  <c:v>Пассивность</c:v>
                </c:pt>
                <c:pt idx="3">
                  <c:v>Свобода</c:v>
                </c:pt>
              </c:strCache>
            </c:strRef>
          </c:cat>
          <c:val>
            <c:numRef>
              <c:f>'входной мониторинг'!$B$44:$B$47</c:f>
              <c:numCache>
                <c:formatCode>0</c:formatCode>
                <c:ptCount val="4"/>
                <c:pt idx="0">
                  <c:v>40</c:v>
                </c:pt>
                <c:pt idx="1">
                  <c:v>53</c:v>
                </c:pt>
                <c:pt idx="2">
                  <c:v>60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2B-4F06-BD2A-36FAEB2CCA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53652480"/>
        <c:axId val="53654272"/>
      </c:radarChart>
      <c:catAx>
        <c:axId val="5365248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 sz="1600" b="1" baseline="0">
                <a:solidFill>
                  <a:srgbClr val="00B050"/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53654272"/>
        <c:crosses val="autoZero"/>
        <c:auto val="1"/>
        <c:lblAlgn val="ctr"/>
        <c:lblOffset val="100"/>
        <c:noMultiLvlLbl val="0"/>
      </c:catAx>
      <c:valAx>
        <c:axId val="53654272"/>
        <c:scaling>
          <c:orientation val="minMax"/>
          <c:max val="100"/>
          <c:min val="0"/>
        </c:scaling>
        <c:delete val="0"/>
        <c:axPos val="l"/>
        <c:majorGridlines/>
        <c:minorGridlines/>
        <c:numFmt formatCode="0" sourceLinked="1"/>
        <c:majorTickMark val="none"/>
        <c:minorTickMark val="none"/>
        <c:tickLblPos val="nextTo"/>
        <c:crossAx val="53652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'входной мониторинг'!$A$41</c:f>
              <c:strCache>
                <c:ptCount val="1"/>
                <c:pt idx="0">
                  <c:v>Графическая модель соотношения типов образовательной среды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'входной мониторинг'!$A$50:$A$53</c:f>
              <c:strCache>
                <c:ptCount val="4"/>
                <c:pt idx="0">
                  <c:v>Догматическая среда</c:v>
                </c:pt>
                <c:pt idx="1">
                  <c:v>Карьерная среда</c:v>
                </c:pt>
                <c:pt idx="2">
                  <c:v>Творческая среда</c:v>
                </c:pt>
                <c:pt idx="3">
                  <c:v>Безмятежная среда</c:v>
                </c:pt>
              </c:strCache>
            </c:strRef>
          </c:cat>
          <c:val>
            <c:numRef>
              <c:f>'входной мониторинг'!$B$50:$B$53</c:f>
              <c:numCache>
                <c:formatCode>0</c:formatCode>
                <c:ptCount val="4"/>
                <c:pt idx="0">
                  <c:v>31.8</c:v>
                </c:pt>
                <c:pt idx="1">
                  <c:v>21.2</c:v>
                </c:pt>
                <c:pt idx="2">
                  <c:v>18.8</c:v>
                </c:pt>
                <c:pt idx="3">
                  <c:v>28.2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67-4D40-8D0E-E74B46F05A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latin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baseline="0">
                <a:latin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 baseline="0">
                <a:latin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 baseline="0">
                <a:latin typeface="Times New Roman" panose="02020603050405020304" pitchFamily="18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'входной мониторинг'!$A$76:$A$87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'входной мониторинг'!$B$76:$B$87</c:f>
              <c:numCache>
                <c:formatCode>General</c:formatCode>
                <c:ptCount val="12"/>
                <c:pt idx="0">
                  <c:v>4.8</c:v>
                </c:pt>
                <c:pt idx="1">
                  <c:v>4.6499999999999995</c:v>
                </c:pt>
                <c:pt idx="2">
                  <c:v>4.9000000000000004</c:v>
                </c:pt>
                <c:pt idx="3">
                  <c:v>3.8</c:v>
                </c:pt>
                <c:pt idx="4">
                  <c:v>3.9</c:v>
                </c:pt>
                <c:pt idx="5">
                  <c:v>6.8</c:v>
                </c:pt>
                <c:pt idx="6">
                  <c:v>3.3</c:v>
                </c:pt>
                <c:pt idx="7">
                  <c:v>2.2000000000000002</c:v>
                </c:pt>
                <c:pt idx="8">
                  <c:v>4.9000000000000004</c:v>
                </c:pt>
                <c:pt idx="9">
                  <c:v>5.4</c:v>
                </c:pt>
                <c:pt idx="10">
                  <c:v>6.9</c:v>
                </c:pt>
                <c:pt idx="11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B-4ABA-AEAE-FB5E372CD9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86400"/>
        <c:axId val="86087936"/>
      </c:radarChart>
      <c:catAx>
        <c:axId val="8608640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 baseline="0">
                <a:solidFill>
                  <a:schemeClr val="tx1"/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86087936"/>
        <c:crosses val="autoZero"/>
        <c:auto val="1"/>
        <c:lblAlgn val="ctr"/>
        <c:lblOffset val="100"/>
        <c:noMultiLvlLbl val="0"/>
      </c:catAx>
      <c:valAx>
        <c:axId val="86087936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86086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tx>
            <c:v>Руководитель/Директор</c:v>
          </c:tx>
          <c:cat>
            <c:strRef>
              <c:f>'входной мониторинг'!$A$111:$A$122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'входной мониторинг'!$B$111:$B$122</c:f>
              <c:numCache>
                <c:formatCode>General</c:formatCode>
                <c:ptCount val="12"/>
                <c:pt idx="0">
                  <c:v>4.8499999999999996</c:v>
                </c:pt>
                <c:pt idx="1">
                  <c:v>4.5999999999999996</c:v>
                </c:pt>
                <c:pt idx="2">
                  <c:v>5.8</c:v>
                </c:pt>
                <c:pt idx="3">
                  <c:v>4.7</c:v>
                </c:pt>
                <c:pt idx="4">
                  <c:v>2.5</c:v>
                </c:pt>
                <c:pt idx="5">
                  <c:v>5.0999999999999996</c:v>
                </c:pt>
                <c:pt idx="6">
                  <c:v>2.5</c:v>
                </c:pt>
                <c:pt idx="7">
                  <c:v>1.5</c:v>
                </c:pt>
                <c:pt idx="8">
                  <c:v>3.5</c:v>
                </c:pt>
                <c:pt idx="9">
                  <c:v>7.25</c:v>
                </c:pt>
                <c:pt idx="10">
                  <c:v>6.85</c:v>
                </c:pt>
                <c:pt idx="11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A-4069-8155-D2C5EFD453B3}"/>
            </c:ext>
          </c:extLst>
        </c:ser>
        <c:ser>
          <c:idx val="1"/>
          <c:order val="1"/>
          <c:tx>
            <c:v>Администрация</c:v>
          </c:tx>
          <c:cat>
            <c:strRef>
              <c:f>'входной мониторинг'!$A$111:$A$122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'входной мониторинг'!$C$111:$C$122</c:f>
              <c:numCache>
                <c:formatCode>General</c:formatCode>
                <c:ptCount val="12"/>
                <c:pt idx="0">
                  <c:v>5.3</c:v>
                </c:pt>
                <c:pt idx="1">
                  <c:v>3.05</c:v>
                </c:pt>
                <c:pt idx="2">
                  <c:v>4.55</c:v>
                </c:pt>
                <c:pt idx="3">
                  <c:v>4.25</c:v>
                </c:pt>
                <c:pt idx="4">
                  <c:v>3.2</c:v>
                </c:pt>
                <c:pt idx="5">
                  <c:v>8.5</c:v>
                </c:pt>
                <c:pt idx="6">
                  <c:v>4</c:v>
                </c:pt>
                <c:pt idx="7">
                  <c:v>2</c:v>
                </c:pt>
                <c:pt idx="8">
                  <c:v>5.25</c:v>
                </c:pt>
                <c:pt idx="9">
                  <c:v>4.25</c:v>
                </c:pt>
                <c:pt idx="10">
                  <c:v>6.35</c:v>
                </c:pt>
                <c:pt idx="11">
                  <c:v>5.95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DA-4069-8155-D2C5EFD453B3}"/>
            </c:ext>
          </c:extLst>
        </c:ser>
        <c:ser>
          <c:idx val="2"/>
          <c:order val="2"/>
          <c:tx>
            <c:v>Педагоги</c:v>
          </c:tx>
          <c:cat>
            <c:strRef>
              <c:f>'входной мониторинг'!$A$111:$A$122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'входной мониторинг'!$D$111:$D$122</c:f>
              <c:numCache>
                <c:formatCode>General</c:formatCode>
                <c:ptCount val="12"/>
                <c:pt idx="0">
                  <c:v>4.5</c:v>
                </c:pt>
                <c:pt idx="1">
                  <c:v>6.3</c:v>
                </c:pt>
                <c:pt idx="2">
                  <c:v>4.3</c:v>
                </c:pt>
                <c:pt idx="3">
                  <c:v>2.5</c:v>
                </c:pt>
                <c:pt idx="4">
                  <c:v>4.3</c:v>
                </c:pt>
                <c:pt idx="5">
                  <c:v>8</c:v>
                </c:pt>
                <c:pt idx="6">
                  <c:v>3.3</c:v>
                </c:pt>
                <c:pt idx="7">
                  <c:v>2.8</c:v>
                </c:pt>
                <c:pt idx="8">
                  <c:v>6.1</c:v>
                </c:pt>
                <c:pt idx="9">
                  <c:v>4.5999999999999996</c:v>
                </c:pt>
                <c:pt idx="10">
                  <c:v>7.7</c:v>
                </c:pt>
                <c:pt idx="11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DA-4069-8155-D2C5EFD453B3}"/>
            </c:ext>
          </c:extLst>
        </c:ser>
        <c:ser>
          <c:idx val="3"/>
          <c:order val="3"/>
          <c:tx>
            <c:v>Родители</c:v>
          </c:tx>
          <c:cat>
            <c:strRef>
              <c:f>'входной мониторинг'!$A$111:$A$122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'входной мониторинг'!$E$111:$E$122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DA-4069-8155-D2C5EFD453B3}"/>
            </c:ext>
          </c:extLst>
        </c:ser>
        <c:ser>
          <c:idx val="4"/>
          <c:order val="4"/>
          <c:tx>
            <c:v>Ученики/воспитанники</c:v>
          </c:tx>
          <c:cat>
            <c:strRef>
              <c:f>'входной мониторинг'!$A$111:$A$122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'входной мониторинг'!$F$111:$F$122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DA-4069-8155-D2C5EFD45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202240"/>
        <c:axId val="88208128"/>
      </c:radarChart>
      <c:catAx>
        <c:axId val="8820224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baseline="0">
                <a:latin typeface="Times New Roman" panose="02020603050405020304" pitchFamily="18" charset="0"/>
              </a:defRPr>
            </a:pPr>
            <a:endParaRPr lang="ru-RU"/>
          </a:p>
        </c:txPr>
        <c:crossAx val="88208128"/>
        <c:crosses val="autoZero"/>
        <c:auto val="1"/>
        <c:lblAlgn val="ctr"/>
        <c:lblOffset val="100"/>
        <c:noMultiLvlLbl val="0"/>
      </c:catAx>
      <c:valAx>
        <c:axId val="88208128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882022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1" baseline="0">
                <a:latin typeface="Times New Roman" panose="02020603050405020304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1" baseline="0">
                <a:latin typeface="Times New Roman" panose="02020603050405020304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1" baseline="0">
                <a:latin typeface="Times New Roman" panose="02020603050405020304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1" baseline="0">
                <a:latin typeface="Times New Roman" panose="02020603050405020304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1" baseline="0">
                <a:latin typeface="Times New Roman" panose="02020603050405020304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006481042807076"/>
          <c:y val="4.2610480927520386E-2"/>
          <c:w val="0.30704289541255847"/>
          <c:h val="0.23568031057355479"/>
        </c:manualLayout>
      </c:layout>
      <c:overlay val="0"/>
      <c:txPr>
        <a:bodyPr/>
        <a:lstStyle/>
        <a:p>
          <a:pPr>
            <a:defRPr sz="1000" b="1" baseline="0">
              <a:latin typeface="Times New Roman" panose="02020603050405020304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Лист1!$K$20</c:f>
              <c:strCache>
                <c:ptCount val="1"/>
                <c:pt idx="0">
                  <c:v>текущее состояние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Лист1!$L$19:$W$19</c:f>
              <c:strCache>
                <c:ptCount val="12"/>
                <c:pt idx="0">
                  <c:v>устойчивость</c:v>
                </c:pt>
                <c:pt idx="1">
                  <c:v>безопасность</c:v>
                </c:pt>
                <c:pt idx="2">
                  <c:v>структурированность</c:v>
                </c:pt>
                <c:pt idx="3">
                  <c:v>мобильность</c:v>
                </c:pt>
                <c:pt idx="4">
                  <c:v>активность</c:v>
                </c:pt>
                <c:pt idx="5">
                  <c:v>когерентность</c:v>
                </c:pt>
                <c:pt idx="6">
                  <c:v>доминантность</c:v>
                </c:pt>
                <c:pt idx="7">
                  <c:v>эмоциональнотсь</c:v>
                </c:pt>
                <c:pt idx="8">
                  <c:v>обобщенность</c:v>
                </c:pt>
                <c:pt idx="9">
                  <c:v>осознаваемость</c:v>
                </c:pt>
                <c:pt idx="10">
                  <c:v>интенсивность </c:v>
                </c:pt>
                <c:pt idx="11">
                  <c:v>широта</c:v>
                </c:pt>
              </c:strCache>
            </c:strRef>
          </c:cat>
          <c:val>
            <c:numRef>
              <c:f>Лист1!$L$20:$W$20</c:f>
              <c:numCache>
                <c:formatCode>General</c:formatCode>
                <c:ptCount val="12"/>
                <c:pt idx="0">
                  <c:v>6.2</c:v>
                </c:pt>
                <c:pt idx="1">
                  <c:v>6.9</c:v>
                </c:pt>
                <c:pt idx="2">
                  <c:v>5.4</c:v>
                </c:pt>
                <c:pt idx="3">
                  <c:v>4.9000000000000004</c:v>
                </c:pt>
                <c:pt idx="4">
                  <c:v>2.2000000000000002</c:v>
                </c:pt>
                <c:pt idx="5">
                  <c:v>3.3</c:v>
                </c:pt>
                <c:pt idx="6">
                  <c:v>6.8</c:v>
                </c:pt>
                <c:pt idx="7">
                  <c:v>3.3</c:v>
                </c:pt>
                <c:pt idx="8">
                  <c:v>3.8</c:v>
                </c:pt>
                <c:pt idx="9">
                  <c:v>4.9000000000000004</c:v>
                </c:pt>
                <c:pt idx="10">
                  <c:v>4.5999999999999996</c:v>
                </c:pt>
                <c:pt idx="11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9D-4C9A-B4E9-7EE8B12036AE}"/>
            </c:ext>
          </c:extLst>
        </c:ser>
        <c:ser>
          <c:idx val="1"/>
          <c:order val="1"/>
          <c:tx>
            <c:strRef>
              <c:f>Лист1!$K$21</c:f>
              <c:strCache>
                <c:ptCount val="1"/>
                <c:pt idx="0">
                  <c:v>проектное состояние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0603387748730506E-2"/>
                  <c:y val="-3.15250999370490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49D-4C9A-B4E9-7EE8B12036AE}"/>
                </c:ext>
              </c:extLst>
            </c:dLbl>
            <c:dLbl>
              <c:idx val="1"/>
              <c:layout>
                <c:manualLayout>
                  <c:x val="2.64804702709111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49D-4C9A-B4E9-7EE8B12036AE}"/>
                </c:ext>
              </c:extLst>
            </c:dLbl>
            <c:dLbl>
              <c:idx val="2"/>
              <c:layout>
                <c:manualLayout>
                  <c:x val="4.76648464876400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49D-4C9A-B4E9-7EE8B12036AE}"/>
                </c:ext>
              </c:extLst>
            </c:dLbl>
            <c:dLbl>
              <c:idx val="3"/>
              <c:layout>
                <c:manualLayout>
                  <c:x val="3.70726583792756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49D-4C9A-B4E9-7EE8B12036AE}"/>
                </c:ext>
              </c:extLst>
            </c:dLbl>
            <c:dLbl>
              <c:idx val="4"/>
              <c:layout>
                <c:manualLayout>
                  <c:x val="6.002239928073206E-2"/>
                  <c:y val="6.3050199874097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49D-4C9A-B4E9-7EE8B12036AE}"/>
                </c:ext>
              </c:extLst>
            </c:dLbl>
            <c:dLbl>
              <c:idx val="5"/>
              <c:layout>
                <c:manualLayout>
                  <c:x val="0.10415651639891739"/>
                  <c:y val="-5.77953488944544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49D-4C9A-B4E9-7EE8B12036AE}"/>
                </c:ext>
              </c:extLst>
            </c:dLbl>
            <c:dLbl>
              <c:idx val="6"/>
              <c:layout>
                <c:manualLayout>
                  <c:x val="3.1776564325093438E-2"/>
                  <c:y val="-5.77953488944544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9D-4C9A-B4E9-7EE8B12036AE}"/>
                </c:ext>
              </c:extLst>
            </c:dLbl>
            <c:dLbl>
              <c:idx val="7"/>
              <c:layout>
                <c:manualLayout>
                  <c:x val="0.10239115171418998"/>
                  <c:y val="-6.30501998740981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546016593594"/>
                      <c:h val="5.38607573570150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49D-4C9A-B4E9-7EE8B12036AE}"/>
                </c:ext>
              </c:extLst>
            </c:dLbl>
            <c:dLbl>
              <c:idx val="8"/>
              <c:layout>
                <c:manualLayout>
                  <c:x val="7.5910681443278796E-2"/>
                  <c:y val="-6.30501998740981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9D-4C9A-B4E9-7EE8B12036AE}"/>
                </c:ext>
              </c:extLst>
            </c:dLbl>
            <c:dLbl>
              <c:idx val="9"/>
              <c:layout>
                <c:manualLayout>
                  <c:x val="4.0603387748730506E-2"/>
                  <c:y val="-6.30501998740981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9D-4C9A-B4E9-7EE8B12036AE}"/>
                </c:ext>
              </c:extLst>
            </c:dLbl>
            <c:dLbl>
              <c:idx val="10"/>
              <c:layout>
                <c:manualLayout>
                  <c:x val="5.82570345960046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9D-4C9A-B4E9-7EE8B12036AE}"/>
                </c:ext>
              </c:extLst>
            </c:dLbl>
            <c:dLbl>
              <c:idx val="11"/>
              <c:layout>
                <c:manualLayout>
                  <c:x val="5.6491669911277229E-2"/>
                  <c:y val="-7.2244186118068023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9D-4C9A-B4E9-7EE8B12036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Лист1!$L$19:$W$19</c:f>
              <c:strCache>
                <c:ptCount val="12"/>
                <c:pt idx="0">
                  <c:v>устойчивость</c:v>
                </c:pt>
                <c:pt idx="1">
                  <c:v>безопасность</c:v>
                </c:pt>
                <c:pt idx="2">
                  <c:v>структурированность</c:v>
                </c:pt>
                <c:pt idx="3">
                  <c:v>мобильность</c:v>
                </c:pt>
                <c:pt idx="4">
                  <c:v>активность</c:v>
                </c:pt>
                <c:pt idx="5">
                  <c:v>когерентность</c:v>
                </c:pt>
                <c:pt idx="6">
                  <c:v>доминантность</c:v>
                </c:pt>
                <c:pt idx="7">
                  <c:v>эмоциональнотсь</c:v>
                </c:pt>
                <c:pt idx="8">
                  <c:v>обобщенность</c:v>
                </c:pt>
                <c:pt idx="9">
                  <c:v>осознаваемость</c:v>
                </c:pt>
                <c:pt idx="10">
                  <c:v>интенсивность </c:v>
                </c:pt>
                <c:pt idx="11">
                  <c:v>широта</c:v>
                </c:pt>
              </c:strCache>
            </c:strRef>
          </c:cat>
          <c:val>
            <c:numRef>
              <c:f>Лист1!$L$21:$W$21</c:f>
              <c:numCache>
                <c:formatCode>General</c:formatCode>
                <c:ptCount val="12"/>
                <c:pt idx="0">
                  <c:v>0.30000000000000004</c:v>
                </c:pt>
                <c:pt idx="1">
                  <c:v>0.1</c:v>
                </c:pt>
                <c:pt idx="2">
                  <c:v>0.60000000000000009</c:v>
                </c:pt>
                <c:pt idx="3">
                  <c:v>0.30000000000000004</c:v>
                </c:pt>
                <c:pt idx="4">
                  <c:v>1</c:v>
                </c:pt>
                <c:pt idx="5">
                  <c:v>2</c:v>
                </c:pt>
                <c:pt idx="6">
                  <c:v>0.2</c:v>
                </c:pt>
                <c:pt idx="7">
                  <c:v>2</c:v>
                </c:pt>
                <c:pt idx="8">
                  <c:v>1.2</c:v>
                </c:pt>
                <c:pt idx="9">
                  <c:v>0.30000000000000004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9D-4C9A-B4E9-7EE8B1203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928512"/>
        <c:axId val="100971264"/>
      </c:barChart>
      <c:catAx>
        <c:axId val="100928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00971264"/>
        <c:crosses val="autoZero"/>
        <c:auto val="1"/>
        <c:lblAlgn val="ctr"/>
        <c:lblOffset val="100"/>
        <c:noMultiLvlLbl val="0"/>
      </c:catAx>
      <c:valAx>
        <c:axId val="100971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100928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0.63286</cdr:x>
      <cdr:y>0.27723</cdr:y>
    </cdr:from>
    <cdr:to>
      <cdr:x>0.84368</cdr:x>
      <cdr:y>0.37158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9564" y="698355"/>
          <a:ext cx="686087" cy="237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</a:rPr>
            <a:t>Карьерная среда</a:t>
          </a:r>
        </a:p>
      </cdr:txBody>
    </cdr:sp>
  </cdr:relSizeAnchor>
  <cdr:relSizeAnchor xmlns:cdr="http://schemas.openxmlformats.org/drawingml/2006/chartDrawing">
    <cdr:from>
      <cdr:x>0.03646</cdr:x>
      <cdr:y>0.32613</cdr:y>
    </cdr:from>
    <cdr:to>
      <cdr:x>0.24729</cdr:x>
      <cdr:y>0.38197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8640" y="821530"/>
          <a:ext cx="686119" cy="140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</a:rPr>
            <a:t>Творческая среда</a:t>
          </a:r>
        </a:p>
      </cdr:txBody>
    </cdr:sp>
  </cdr:relSizeAnchor>
  <cdr:relSizeAnchor xmlns:cdr="http://schemas.openxmlformats.org/drawingml/2006/chartDrawing">
    <cdr:from>
      <cdr:x>0.03011</cdr:x>
      <cdr:y>0.77466</cdr:y>
    </cdr:from>
    <cdr:to>
      <cdr:x>0.24093</cdr:x>
      <cdr:y>0.83049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7992" y="1951415"/>
          <a:ext cx="686088" cy="1406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</a:rPr>
            <a:t>Безмятежная среда</a:t>
          </a:r>
        </a:p>
      </cdr:txBody>
    </cdr:sp>
  </cdr:relSizeAnchor>
  <cdr:relSizeAnchor xmlns:cdr="http://schemas.openxmlformats.org/drawingml/2006/chartDrawing">
    <cdr:from>
      <cdr:x>0.57014</cdr:x>
      <cdr:y>0.77755</cdr:y>
    </cdr:from>
    <cdr:to>
      <cdr:x>0.78096</cdr:x>
      <cdr:y>0.83339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855451" y="1958676"/>
          <a:ext cx="686088" cy="140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</a:rPr>
            <a:t>Догматическая среда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8634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68085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4383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86650" y="325222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368391" y="325222"/>
            <a:ext cx="3475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2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</p:spTree>
    <p:extLst>
      <p:ext uri="{BB962C8B-B14F-4D97-AF65-F5344CB8AC3E}">
        <p14:creationId xmlns:p14="http://schemas.microsoft.com/office/powerpoint/2010/main" val="1853129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94090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728756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2813488"/>
            <a:ext cx="1759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262506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54033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75834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540380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29359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2887116" y="340611"/>
            <a:ext cx="2366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554340" y="255972"/>
            <a:ext cx="45887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11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16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736577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40380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293599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887116" y="340611"/>
            <a:ext cx="2366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554340" y="255972"/>
            <a:ext cx="45887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11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60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57289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49253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146422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758106" y="455076"/>
            <a:ext cx="1982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110557" y="385827"/>
            <a:ext cx="38506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9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57289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49253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146422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758106" y="455076"/>
            <a:ext cx="1982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110557" y="385827"/>
            <a:ext cx="38506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35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одология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784450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2041662"/>
            <a:ext cx="1455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377745"/>
            <a:ext cx="17232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«Методология                 и технология обучения управленческих команд образовательных организаций созданию личностно-развивающей образовательной среды»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32869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96786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28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91932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167022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10851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252608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500307" y="255287"/>
            <a:ext cx="327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32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91932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6167022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10851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252608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500307" y="255287"/>
            <a:ext cx="327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65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720841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54398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8998475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054000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877145" y="381549"/>
            <a:ext cx="27881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720841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54398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8998475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054000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877145" y="381549"/>
            <a:ext cx="27881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46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8634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68085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4383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86650" y="325222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368391" y="325222"/>
            <a:ext cx="3475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2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7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812662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985236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326448"/>
            <a:ext cx="14556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«Навигация обучающихся сообществ                           в личностно-развивающей образовательной среде»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0978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68573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47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68820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1551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61358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151602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298295" y="255287"/>
            <a:ext cx="3580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53324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207750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868820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6015513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61358" y="303917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151602" y="347620"/>
            <a:ext cx="258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2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298295" y="255287"/>
            <a:ext cx="3580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84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684212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434099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03510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980742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730629" y="381549"/>
            <a:ext cx="30079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684212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434099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035106" y="402458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980742" y="458493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730629" y="381549"/>
            <a:ext cx="30079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42217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18729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2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витие ЛП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838310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1933940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223856"/>
            <a:ext cx="178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                      </a:t>
            </a:r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 в системе взаимодействия ключевых участников образовательных отношений»</a:t>
            </a:r>
            <a:endParaRPr lang="ru-RU" sz="1000" dirty="0">
              <a:latin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2932841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42925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19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313865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989152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691270" y="402166"/>
            <a:ext cx="5647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118233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3138654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89152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691270" y="402166"/>
            <a:ext cx="5647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281423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30111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8708171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634608" y="508937"/>
            <a:ext cx="4450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 userDrawn="1"/>
        </p:nvCxnSpPr>
        <p:spPr>
          <a:xfrm>
            <a:off x="301114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8708171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634608" y="508937"/>
            <a:ext cx="4450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ЛИЧНОСТНОГО ПОТЕНЦИАЛА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1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70030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48237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019010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3012926" y="439687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794997" y="439687"/>
            <a:ext cx="2911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28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 userDrawn="1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ниверсаль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>
          <a:xfrm>
            <a:off x="520088" y="4851915"/>
            <a:ext cx="1593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4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082085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77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700304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5482375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9019010" y="383652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012926" y="439687"/>
            <a:ext cx="2156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794997" y="439687"/>
            <a:ext cx="2911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23411"/>
            <a:ext cx="853458" cy="6326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399923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7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ие созданием личностно-развивающей образовательной среды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571"/>
          <a:stretch/>
        </p:blipFill>
        <p:spPr>
          <a:xfrm>
            <a:off x="2113613" y="0"/>
            <a:ext cx="10092564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594516" y="4787014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520088" y="2036532"/>
            <a:ext cx="1455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ПРОГРАММА                    ПО РАЗВИТИЮ </a:t>
            </a:r>
          </a:p>
          <a:p>
            <a:r>
              <a:rPr lang="ru-RU" sz="10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20088" y="3429040"/>
            <a:ext cx="1455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</a:rPr>
              <a:t>ППК «Управление созданием личностно-</a:t>
            </a:r>
          </a:p>
          <a:p>
            <a:r>
              <a:rPr lang="ru-RU" sz="1000" dirty="0">
                <a:latin typeface="Verdana" panose="020B0604030504040204" pitchFamily="34" charset="0"/>
              </a:rPr>
              <a:t>развивающей образовательной среды» 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5129327"/>
            <a:ext cx="1124296" cy="833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701654"/>
            <a:ext cx="2014603" cy="6502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594516" y="3086729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94516" y="1694221"/>
            <a:ext cx="1124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63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283652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571841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019365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3087006" y="340611"/>
            <a:ext cx="23809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968895" y="202111"/>
            <a:ext cx="3974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54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 b="47550"/>
          <a:stretch/>
        </p:blipFill>
        <p:spPr>
          <a:xfrm>
            <a:off x="779463" y="1074058"/>
            <a:ext cx="11412537" cy="5791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5" y="230926"/>
            <a:ext cx="2014603" cy="650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8" y="185352"/>
            <a:ext cx="1000150" cy="74140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83652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718411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10193652" y="281519"/>
            <a:ext cx="0" cy="549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3087006" y="340611"/>
            <a:ext cx="23809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11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968895" y="202111"/>
            <a:ext cx="3974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10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88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2597658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5011329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9121660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807634" y="461910"/>
            <a:ext cx="199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221305" y="323411"/>
            <a:ext cx="3690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30245"/>
            <a:ext cx="853458" cy="632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06757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50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53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догогич коман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942" y="-14748"/>
            <a:ext cx="977805" cy="9708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597658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011329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>
            <a:off x="9121660" y="390486"/>
            <a:ext cx="0" cy="512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>
          <a:xfrm>
            <a:off x="2807634" y="461910"/>
            <a:ext cx="199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Verdana" panose="020B0604030504040204" pitchFamily="34" charset="0"/>
              </a:rPr>
              <a:t>ПРОГРАММА ПО РАЗВИТИЮ </a:t>
            </a:r>
          </a:p>
          <a:p>
            <a:r>
              <a:rPr lang="ru-RU" sz="900" dirty="0">
                <a:latin typeface="Verdana" panose="020B0604030504040204" pitchFamily="34" charset="0"/>
              </a:rPr>
              <a:t>ЛИЧНОСТНОГО ПОТЕНЦИАЛА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221305" y="323411"/>
            <a:ext cx="3690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ППК «Развитие личностного потенциала в системе взаимодействия ключевых участников образовательных отношений: методология и технология обучения педагогических команд образовательных организаций»</a:t>
            </a:r>
            <a:endParaRPr lang="ru-RU" sz="900" dirty="0">
              <a:latin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4" y="330245"/>
            <a:ext cx="853458" cy="632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2" y="406757"/>
            <a:ext cx="1486000" cy="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95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A26C7-93D8-E04C-BCDF-A4FCDE63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97A9E-C95D-6D43-B694-58C0D520B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03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3" r:id="rId3"/>
    <p:sldLayoutId id="2147483649" r:id="rId4"/>
    <p:sldLayoutId id="2147483651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60" r:id="rId21"/>
    <p:sldLayoutId id="2147483661" r:id="rId22"/>
    <p:sldLayoutId id="2147483662" r:id="rId23"/>
    <p:sldLayoutId id="2147483663" r:id="rId24"/>
    <p:sldLayoutId id="2147483664" r:id="rId25"/>
    <p:sldLayoutId id="2147483657" r:id="rId26"/>
    <p:sldLayoutId id="2147483658" r:id="rId27"/>
    <p:sldLayoutId id="2147483650" r:id="rId28"/>
    <p:sldLayoutId id="2147483656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33009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.detsad10@guoedu.r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6"/>
          <p:cNvSpPr>
            <a:spLocks noEditPoints="1"/>
          </p:cNvSpPr>
          <p:nvPr/>
        </p:nvSpPr>
        <p:spPr bwMode="auto">
          <a:xfrm>
            <a:off x="2992664" y="2641600"/>
            <a:ext cx="1014753" cy="1623605"/>
          </a:xfrm>
          <a:custGeom>
            <a:avLst/>
            <a:gdLst>
              <a:gd name="T0" fmla="*/ 1281 w 2448"/>
              <a:gd name="T1" fmla="*/ 1099 h 3912"/>
              <a:gd name="T2" fmla="*/ 1070 w 2448"/>
              <a:gd name="T3" fmla="*/ 1295 h 3912"/>
              <a:gd name="T4" fmla="*/ 405 w 2448"/>
              <a:gd name="T5" fmla="*/ 1437 h 3912"/>
              <a:gd name="T6" fmla="*/ 484 w 2448"/>
              <a:gd name="T7" fmla="*/ 1822 h 3912"/>
              <a:gd name="T8" fmla="*/ 334 w 2448"/>
              <a:gd name="T9" fmla="*/ 2324 h 3912"/>
              <a:gd name="T10" fmla="*/ 430 w 2448"/>
              <a:gd name="T11" fmla="*/ 1550 h 3912"/>
              <a:gd name="T12" fmla="*/ 374 w 2448"/>
              <a:gd name="T13" fmla="*/ 2392 h 3912"/>
              <a:gd name="T14" fmla="*/ 636 w 2448"/>
              <a:gd name="T15" fmla="*/ 3082 h 3912"/>
              <a:gd name="T16" fmla="*/ 0 w 2448"/>
              <a:gd name="T17" fmla="*/ 3409 h 3912"/>
              <a:gd name="T18" fmla="*/ 273 w 2448"/>
              <a:gd name="T19" fmla="*/ 3694 h 3912"/>
              <a:gd name="T20" fmla="*/ 348 w 2448"/>
              <a:gd name="T21" fmla="*/ 3531 h 3912"/>
              <a:gd name="T22" fmla="*/ 1488 w 2448"/>
              <a:gd name="T23" fmla="*/ 3194 h 3912"/>
              <a:gd name="T24" fmla="*/ 1908 w 2448"/>
              <a:gd name="T25" fmla="*/ 3911 h 3912"/>
              <a:gd name="T26" fmla="*/ 2286 w 2448"/>
              <a:gd name="T27" fmla="*/ 3674 h 3912"/>
              <a:gd name="T28" fmla="*/ 1943 w 2448"/>
              <a:gd name="T29" fmla="*/ 3536 h 3912"/>
              <a:gd name="T30" fmla="*/ 1534 w 2448"/>
              <a:gd name="T31" fmla="*/ 2566 h 3912"/>
              <a:gd name="T32" fmla="*/ 2390 w 2448"/>
              <a:gd name="T33" fmla="*/ 1765 h 3912"/>
              <a:gd name="T34" fmla="*/ 2408 w 2448"/>
              <a:gd name="T35" fmla="*/ 1880 h 3912"/>
              <a:gd name="T36" fmla="*/ 1857 w 2448"/>
              <a:gd name="T37" fmla="*/ 2235 h 3912"/>
              <a:gd name="T38" fmla="*/ 2239 w 2448"/>
              <a:gd name="T39" fmla="*/ 2116 h 3912"/>
              <a:gd name="T40" fmla="*/ 2398 w 2448"/>
              <a:gd name="T41" fmla="*/ 1724 h 3912"/>
              <a:gd name="T42" fmla="*/ 1599 w 2448"/>
              <a:gd name="T43" fmla="*/ 1368 h 3912"/>
              <a:gd name="T44" fmla="*/ 2125 w 2448"/>
              <a:gd name="T45" fmla="*/ 774 h 3912"/>
              <a:gd name="T46" fmla="*/ 2037 w 2448"/>
              <a:gd name="T47" fmla="*/ 387 h 3912"/>
              <a:gd name="T48" fmla="*/ 2062 w 2448"/>
              <a:gd name="T49" fmla="*/ 19 h 3912"/>
              <a:gd name="T50" fmla="*/ 1764 w 2448"/>
              <a:gd name="T51" fmla="*/ 3640 h 3912"/>
              <a:gd name="T52" fmla="*/ 1949 w 2448"/>
              <a:gd name="T53" fmla="*/ 3747 h 3912"/>
              <a:gd name="T54" fmla="*/ 1960 w 2448"/>
              <a:gd name="T55" fmla="*/ 3854 h 3912"/>
              <a:gd name="T56" fmla="*/ 79 w 2448"/>
              <a:gd name="T57" fmla="*/ 3394 h 3912"/>
              <a:gd name="T58" fmla="*/ 42 w 2448"/>
              <a:gd name="T59" fmla="*/ 3428 h 3912"/>
              <a:gd name="T60" fmla="*/ 236 w 2448"/>
              <a:gd name="T61" fmla="*/ 3510 h 3912"/>
              <a:gd name="T62" fmla="*/ 1051 w 2448"/>
              <a:gd name="T63" fmla="*/ 2064 h 3912"/>
              <a:gd name="T64" fmla="*/ 1019 w 2448"/>
              <a:gd name="T65" fmla="*/ 2090 h 3912"/>
              <a:gd name="T66" fmla="*/ 1017 w 2448"/>
              <a:gd name="T67" fmla="*/ 2301 h 3912"/>
              <a:gd name="T68" fmla="*/ 997 w 2448"/>
              <a:gd name="T69" fmla="*/ 1574 h 3912"/>
              <a:gd name="T70" fmla="*/ 1314 w 2448"/>
              <a:gd name="T71" fmla="*/ 2084 h 3912"/>
              <a:gd name="T72" fmla="*/ 1029 w 2448"/>
              <a:gd name="T73" fmla="*/ 1498 h 3912"/>
              <a:gd name="T74" fmla="*/ 698 w 2448"/>
              <a:gd name="T75" fmla="*/ 1908 h 3912"/>
              <a:gd name="T76" fmla="*/ 418 w 2448"/>
              <a:gd name="T77" fmla="*/ 2121 h 3912"/>
              <a:gd name="T78" fmla="*/ 820 w 2448"/>
              <a:gd name="T79" fmla="*/ 2280 h 3912"/>
              <a:gd name="T80" fmla="*/ 1103 w 2448"/>
              <a:gd name="T81" fmla="*/ 2396 h 3912"/>
              <a:gd name="T82" fmla="*/ 1381 w 2448"/>
              <a:gd name="T83" fmla="*/ 1437 h 3912"/>
              <a:gd name="T84" fmla="*/ 1587 w 2448"/>
              <a:gd name="T85" fmla="*/ 2353 h 3912"/>
              <a:gd name="T86" fmla="*/ 1953 w 2448"/>
              <a:gd name="T87" fmla="*/ 631 h 3912"/>
              <a:gd name="T88" fmla="*/ 1428 w 2448"/>
              <a:gd name="T89" fmla="*/ 850 h 3912"/>
              <a:gd name="T90" fmla="*/ 1962 w 2448"/>
              <a:gd name="T91" fmla="*/ 45 h 3912"/>
              <a:gd name="T92" fmla="*/ 1824 w 2448"/>
              <a:gd name="T93" fmla="*/ 490 h 3912"/>
              <a:gd name="T94" fmla="*/ 1554 w 2448"/>
              <a:gd name="T95" fmla="*/ 864 h 3912"/>
              <a:gd name="T96" fmla="*/ 1954 w 2448"/>
              <a:gd name="T97" fmla="*/ 446 h 3912"/>
              <a:gd name="T98" fmla="*/ 2094 w 2448"/>
              <a:gd name="T99" fmla="*/ 718 h 3912"/>
              <a:gd name="T100" fmla="*/ 2031 w 2448"/>
              <a:gd name="T101" fmla="*/ 796 h 3912"/>
              <a:gd name="T102" fmla="*/ 1413 w 2448"/>
              <a:gd name="T103" fmla="*/ 1317 h 3912"/>
              <a:gd name="T104" fmla="*/ 1492 w 2448"/>
              <a:gd name="T105" fmla="*/ 2601 h 3912"/>
              <a:gd name="T106" fmla="*/ 1604 w 2448"/>
              <a:gd name="T107" fmla="*/ 3227 h 3912"/>
              <a:gd name="T108" fmla="*/ 894 w 2448"/>
              <a:gd name="T109" fmla="*/ 3238 h 3912"/>
              <a:gd name="T110" fmla="*/ 659 w 2448"/>
              <a:gd name="T111" fmla="*/ 3129 h 3912"/>
              <a:gd name="T112" fmla="*/ 737 w 2448"/>
              <a:gd name="T113" fmla="*/ 2595 h 3912"/>
              <a:gd name="T114" fmla="*/ 663 w 2448"/>
              <a:gd name="T115" fmla="*/ 2323 h 3912"/>
              <a:gd name="T116" fmla="*/ 1330 w 2448"/>
              <a:gd name="T117" fmla="*/ 2849 h 3912"/>
              <a:gd name="T118" fmla="*/ 995 w 2448"/>
              <a:gd name="T119" fmla="*/ 1259 h 3912"/>
              <a:gd name="T120" fmla="*/ 445 w 2448"/>
              <a:gd name="T121" fmla="*/ 1452 h 3912"/>
              <a:gd name="T122" fmla="*/ 978 w 2448"/>
              <a:gd name="T123" fmla="*/ 1517 h 3912"/>
              <a:gd name="T124" fmla="*/ 982 w 2448"/>
              <a:gd name="T125" fmla="*/ 262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8" h="3912">
                <a:moveTo>
                  <a:pt x="915" y="378"/>
                </a:moveTo>
                <a:cubicBezTo>
                  <a:pt x="920" y="377"/>
                  <a:pt x="925" y="377"/>
                  <a:pt x="931" y="377"/>
                </a:cubicBezTo>
                <a:cubicBezTo>
                  <a:pt x="961" y="377"/>
                  <a:pt x="1002" y="387"/>
                  <a:pt x="1034" y="397"/>
                </a:cubicBezTo>
                <a:cubicBezTo>
                  <a:pt x="1050" y="402"/>
                  <a:pt x="1065" y="407"/>
                  <a:pt x="1075" y="411"/>
                </a:cubicBezTo>
                <a:lnTo>
                  <a:pt x="1081" y="414"/>
                </a:lnTo>
                <a:cubicBezTo>
                  <a:pt x="1042" y="498"/>
                  <a:pt x="1027" y="577"/>
                  <a:pt x="1027" y="650"/>
                </a:cubicBezTo>
                <a:cubicBezTo>
                  <a:pt x="1027" y="780"/>
                  <a:pt x="1077" y="886"/>
                  <a:pt x="1133" y="963"/>
                </a:cubicBezTo>
                <a:cubicBezTo>
                  <a:pt x="1161" y="1001"/>
                  <a:pt x="1191" y="1032"/>
                  <a:pt x="1217" y="1055"/>
                </a:cubicBezTo>
                <a:cubicBezTo>
                  <a:pt x="1243" y="1077"/>
                  <a:pt x="1265" y="1092"/>
                  <a:pt x="1281" y="1099"/>
                </a:cubicBezTo>
                <a:lnTo>
                  <a:pt x="1297" y="1106"/>
                </a:lnTo>
                <a:lnTo>
                  <a:pt x="1306" y="1091"/>
                </a:lnTo>
                <a:cubicBezTo>
                  <a:pt x="1306" y="1091"/>
                  <a:pt x="1313" y="1081"/>
                  <a:pt x="1324" y="1064"/>
                </a:cubicBezTo>
                <a:cubicBezTo>
                  <a:pt x="1333" y="1049"/>
                  <a:pt x="1347" y="1029"/>
                  <a:pt x="1361" y="1008"/>
                </a:cubicBezTo>
                <a:cubicBezTo>
                  <a:pt x="1390" y="1047"/>
                  <a:pt x="1405" y="1108"/>
                  <a:pt x="1405" y="1168"/>
                </a:cubicBezTo>
                <a:cubicBezTo>
                  <a:pt x="1405" y="1226"/>
                  <a:pt x="1391" y="1282"/>
                  <a:pt x="1369" y="1312"/>
                </a:cubicBezTo>
                <a:lnTo>
                  <a:pt x="1380" y="1320"/>
                </a:lnTo>
                <a:cubicBezTo>
                  <a:pt x="1339" y="1326"/>
                  <a:pt x="1297" y="1338"/>
                  <a:pt x="1255" y="1355"/>
                </a:cubicBezTo>
                <a:cubicBezTo>
                  <a:pt x="1196" y="1327"/>
                  <a:pt x="1132" y="1307"/>
                  <a:pt x="1070" y="1295"/>
                </a:cubicBezTo>
                <a:lnTo>
                  <a:pt x="1069" y="1299"/>
                </a:lnTo>
                <a:cubicBezTo>
                  <a:pt x="1062" y="1276"/>
                  <a:pt x="1049" y="1256"/>
                  <a:pt x="1032" y="1239"/>
                </a:cubicBezTo>
                <a:cubicBezTo>
                  <a:pt x="1000" y="1206"/>
                  <a:pt x="955" y="1182"/>
                  <a:pt x="907" y="1166"/>
                </a:cubicBezTo>
                <a:cubicBezTo>
                  <a:pt x="858" y="1149"/>
                  <a:pt x="805" y="1141"/>
                  <a:pt x="757" y="1141"/>
                </a:cubicBezTo>
                <a:cubicBezTo>
                  <a:pt x="724" y="1141"/>
                  <a:pt x="694" y="1145"/>
                  <a:pt x="668" y="1154"/>
                </a:cubicBezTo>
                <a:cubicBezTo>
                  <a:pt x="666" y="1154"/>
                  <a:pt x="649" y="1161"/>
                  <a:pt x="635" y="1167"/>
                </a:cubicBezTo>
                <a:cubicBezTo>
                  <a:pt x="561" y="1203"/>
                  <a:pt x="505" y="1267"/>
                  <a:pt x="468" y="1322"/>
                </a:cubicBezTo>
                <a:cubicBezTo>
                  <a:pt x="427" y="1381"/>
                  <a:pt x="407" y="1431"/>
                  <a:pt x="407" y="1432"/>
                </a:cubicBezTo>
                <a:lnTo>
                  <a:pt x="405" y="1437"/>
                </a:lnTo>
                <a:cubicBezTo>
                  <a:pt x="405" y="1442"/>
                  <a:pt x="405" y="1447"/>
                  <a:pt x="405" y="1452"/>
                </a:cubicBezTo>
                <a:cubicBezTo>
                  <a:pt x="404" y="1485"/>
                  <a:pt x="416" y="1517"/>
                  <a:pt x="439" y="1543"/>
                </a:cubicBezTo>
                <a:cubicBezTo>
                  <a:pt x="462" y="1569"/>
                  <a:pt x="498" y="1587"/>
                  <a:pt x="545" y="1592"/>
                </a:cubicBezTo>
                <a:lnTo>
                  <a:pt x="558" y="1593"/>
                </a:lnTo>
                <a:lnTo>
                  <a:pt x="564" y="1582"/>
                </a:lnTo>
                <a:cubicBezTo>
                  <a:pt x="593" y="1531"/>
                  <a:pt x="621" y="1480"/>
                  <a:pt x="653" y="1436"/>
                </a:cubicBezTo>
                <a:cubicBezTo>
                  <a:pt x="669" y="1442"/>
                  <a:pt x="691" y="1450"/>
                  <a:pt x="715" y="1459"/>
                </a:cubicBezTo>
                <a:cubicBezTo>
                  <a:pt x="702" y="1478"/>
                  <a:pt x="679" y="1511"/>
                  <a:pt x="652" y="1551"/>
                </a:cubicBezTo>
                <a:cubicBezTo>
                  <a:pt x="602" y="1623"/>
                  <a:pt x="538" y="1722"/>
                  <a:pt x="484" y="1822"/>
                </a:cubicBezTo>
                <a:cubicBezTo>
                  <a:pt x="429" y="1922"/>
                  <a:pt x="385" y="2025"/>
                  <a:pt x="378" y="2109"/>
                </a:cubicBezTo>
                <a:cubicBezTo>
                  <a:pt x="378" y="2113"/>
                  <a:pt x="378" y="2117"/>
                  <a:pt x="378" y="2121"/>
                </a:cubicBezTo>
                <a:cubicBezTo>
                  <a:pt x="378" y="2160"/>
                  <a:pt x="395" y="2195"/>
                  <a:pt x="418" y="2222"/>
                </a:cubicBezTo>
                <a:cubicBezTo>
                  <a:pt x="453" y="2263"/>
                  <a:pt x="503" y="2291"/>
                  <a:pt x="544" y="2310"/>
                </a:cubicBezTo>
                <a:cubicBezTo>
                  <a:pt x="572" y="2323"/>
                  <a:pt x="596" y="2331"/>
                  <a:pt x="609" y="2335"/>
                </a:cubicBezTo>
                <a:cubicBezTo>
                  <a:pt x="602" y="2345"/>
                  <a:pt x="596" y="2354"/>
                  <a:pt x="589" y="2362"/>
                </a:cubicBezTo>
                <a:cubicBezTo>
                  <a:pt x="576" y="2377"/>
                  <a:pt x="564" y="2386"/>
                  <a:pt x="554" y="2388"/>
                </a:cubicBezTo>
                <a:cubicBezTo>
                  <a:pt x="552" y="2389"/>
                  <a:pt x="545" y="2390"/>
                  <a:pt x="537" y="2390"/>
                </a:cubicBezTo>
                <a:cubicBezTo>
                  <a:pt x="495" y="2390"/>
                  <a:pt x="407" y="2372"/>
                  <a:pt x="334" y="2324"/>
                </a:cubicBezTo>
                <a:cubicBezTo>
                  <a:pt x="297" y="2299"/>
                  <a:pt x="263" y="2268"/>
                  <a:pt x="239" y="2227"/>
                </a:cubicBezTo>
                <a:cubicBezTo>
                  <a:pt x="214" y="2187"/>
                  <a:pt x="199" y="2137"/>
                  <a:pt x="199" y="2075"/>
                </a:cubicBezTo>
                <a:cubicBezTo>
                  <a:pt x="199" y="2058"/>
                  <a:pt x="200" y="2040"/>
                  <a:pt x="202" y="2021"/>
                </a:cubicBezTo>
                <a:cubicBezTo>
                  <a:pt x="205" y="1996"/>
                  <a:pt x="223" y="1949"/>
                  <a:pt x="247" y="1897"/>
                </a:cubicBezTo>
                <a:cubicBezTo>
                  <a:pt x="282" y="1819"/>
                  <a:pt x="333" y="1725"/>
                  <a:pt x="375" y="1649"/>
                </a:cubicBezTo>
                <a:lnTo>
                  <a:pt x="478" y="1702"/>
                </a:lnTo>
                <a:lnTo>
                  <a:pt x="496" y="1666"/>
                </a:lnTo>
                <a:lnTo>
                  <a:pt x="394" y="1614"/>
                </a:lnTo>
                <a:cubicBezTo>
                  <a:pt x="408" y="1589"/>
                  <a:pt x="420" y="1568"/>
                  <a:pt x="430" y="1550"/>
                </a:cubicBezTo>
                <a:cubicBezTo>
                  <a:pt x="432" y="1546"/>
                  <a:pt x="434" y="1543"/>
                  <a:pt x="436" y="1539"/>
                </a:cubicBezTo>
                <a:cubicBezTo>
                  <a:pt x="432" y="1534"/>
                  <a:pt x="423" y="1526"/>
                  <a:pt x="413" y="1499"/>
                </a:cubicBezTo>
                <a:cubicBezTo>
                  <a:pt x="412" y="1499"/>
                  <a:pt x="411" y="1500"/>
                  <a:pt x="411" y="1500"/>
                </a:cubicBezTo>
                <a:cubicBezTo>
                  <a:pt x="395" y="1531"/>
                  <a:pt x="337" y="1632"/>
                  <a:pt x="281" y="1738"/>
                </a:cubicBezTo>
                <a:cubicBezTo>
                  <a:pt x="253" y="1791"/>
                  <a:pt x="225" y="1845"/>
                  <a:pt x="204" y="1894"/>
                </a:cubicBezTo>
                <a:cubicBezTo>
                  <a:pt x="182" y="1942"/>
                  <a:pt x="166" y="1984"/>
                  <a:pt x="162" y="2016"/>
                </a:cubicBezTo>
                <a:cubicBezTo>
                  <a:pt x="159" y="2036"/>
                  <a:pt x="158" y="2056"/>
                  <a:pt x="158" y="2075"/>
                </a:cubicBezTo>
                <a:cubicBezTo>
                  <a:pt x="158" y="2144"/>
                  <a:pt x="176" y="2201"/>
                  <a:pt x="204" y="2248"/>
                </a:cubicBezTo>
                <a:cubicBezTo>
                  <a:pt x="246" y="2318"/>
                  <a:pt x="311" y="2364"/>
                  <a:pt x="374" y="2392"/>
                </a:cubicBezTo>
                <a:cubicBezTo>
                  <a:pt x="437" y="2419"/>
                  <a:pt x="498" y="2430"/>
                  <a:pt x="537" y="2430"/>
                </a:cubicBezTo>
                <a:cubicBezTo>
                  <a:pt x="547" y="2430"/>
                  <a:pt x="557" y="2429"/>
                  <a:pt x="565" y="2427"/>
                </a:cubicBezTo>
                <a:cubicBezTo>
                  <a:pt x="590" y="2420"/>
                  <a:pt x="609" y="2402"/>
                  <a:pt x="626" y="2381"/>
                </a:cubicBezTo>
                <a:cubicBezTo>
                  <a:pt x="629" y="2377"/>
                  <a:pt x="632" y="2373"/>
                  <a:pt x="635" y="2368"/>
                </a:cubicBezTo>
                <a:cubicBezTo>
                  <a:pt x="658" y="2365"/>
                  <a:pt x="693" y="2359"/>
                  <a:pt x="726" y="2352"/>
                </a:cubicBezTo>
                <a:cubicBezTo>
                  <a:pt x="732" y="2351"/>
                  <a:pt x="738" y="2350"/>
                  <a:pt x="744" y="2348"/>
                </a:cubicBezTo>
                <a:cubicBezTo>
                  <a:pt x="712" y="2474"/>
                  <a:pt x="685" y="2651"/>
                  <a:pt x="667" y="2802"/>
                </a:cubicBezTo>
                <a:cubicBezTo>
                  <a:pt x="656" y="2885"/>
                  <a:pt x="648" y="2961"/>
                  <a:pt x="643" y="3016"/>
                </a:cubicBezTo>
                <a:cubicBezTo>
                  <a:pt x="640" y="3043"/>
                  <a:pt x="638" y="3066"/>
                  <a:pt x="636" y="3082"/>
                </a:cubicBezTo>
                <a:cubicBezTo>
                  <a:pt x="636" y="3092"/>
                  <a:pt x="635" y="3093"/>
                  <a:pt x="627" y="3096"/>
                </a:cubicBezTo>
                <a:cubicBezTo>
                  <a:pt x="538" y="3123"/>
                  <a:pt x="398" y="3186"/>
                  <a:pt x="237" y="3266"/>
                </a:cubicBezTo>
                <a:lnTo>
                  <a:pt x="224" y="3273"/>
                </a:lnTo>
                <a:lnTo>
                  <a:pt x="227" y="3288"/>
                </a:lnTo>
                <a:cubicBezTo>
                  <a:pt x="227" y="3292"/>
                  <a:pt x="228" y="3296"/>
                  <a:pt x="229" y="3300"/>
                </a:cubicBezTo>
                <a:cubicBezTo>
                  <a:pt x="106" y="3333"/>
                  <a:pt x="43" y="3363"/>
                  <a:pt x="9" y="3387"/>
                </a:cubicBezTo>
                <a:lnTo>
                  <a:pt x="1" y="3392"/>
                </a:lnTo>
                <a:lnTo>
                  <a:pt x="0" y="3401"/>
                </a:lnTo>
                <a:lnTo>
                  <a:pt x="0" y="3409"/>
                </a:lnTo>
                <a:cubicBezTo>
                  <a:pt x="0" y="3431"/>
                  <a:pt x="6" y="3464"/>
                  <a:pt x="15" y="3506"/>
                </a:cubicBezTo>
                <a:cubicBezTo>
                  <a:pt x="29" y="3568"/>
                  <a:pt x="52" y="3647"/>
                  <a:pt x="75" y="3714"/>
                </a:cubicBezTo>
                <a:cubicBezTo>
                  <a:pt x="87" y="3747"/>
                  <a:pt x="99" y="3778"/>
                  <a:pt x="111" y="3802"/>
                </a:cubicBezTo>
                <a:cubicBezTo>
                  <a:pt x="117" y="3814"/>
                  <a:pt x="122" y="3825"/>
                  <a:pt x="128" y="3834"/>
                </a:cubicBezTo>
                <a:cubicBezTo>
                  <a:pt x="135" y="3843"/>
                  <a:pt x="140" y="3851"/>
                  <a:pt x="149" y="3857"/>
                </a:cubicBezTo>
                <a:lnTo>
                  <a:pt x="157" y="3863"/>
                </a:lnTo>
                <a:lnTo>
                  <a:pt x="167" y="3859"/>
                </a:lnTo>
                <a:cubicBezTo>
                  <a:pt x="187" y="3852"/>
                  <a:pt x="203" y="3838"/>
                  <a:pt x="217" y="3820"/>
                </a:cubicBezTo>
                <a:cubicBezTo>
                  <a:pt x="243" y="3787"/>
                  <a:pt x="262" y="3742"/>
                  <a:pt x="273" y="3694"/>
                </a:cubicBezTo>
                <a:lnTo>
                  <a:pt x="275" y="3691"/>
                </a:lnTo>
                <a:lnTo>
                  <a:pt x="274" y="3690"/>
                </a:lnTo>
                <a:cubicBezTo>
                  <a:pt x="281" y="3661"/>
                  <a:pt x="284" y="3631"/>
                  <a:pt x="284" y="3602"/>
                </a:cubicBezTo>
                <a:cubicBezTo>
                  <a:pt x="284" y="3581"/>
                  <a:pt x="282" y="3560"/>
                  <a:pt x="277" y="3541"/>
                </a:cubicBezTo>
                <a:cubicBezTo>
                  <a:pt x="274" y="3531"/>
                  <a:pt x="274" y="3531"/>
                  <a:pt x="282" y="3525"/>
                </a:cubicBezTo>
                <a:cubicBezTo>
                  <a:pt x="290" y="3519"/>
                  <a:pt x="300" y="3513"/>
                  <a:pt x="310" y="3508"/>
                </a:cubicBezTo>
                <a:cubicBezTo>
                  <a:pt x="314" y="3513"/>
                  <a:pt x="318" y="3518"/>
                  <a:pt x="323" y="3521"/>
                </a:cubicBezTo>
                <a:cubicBezTo>
                  <a:pt x="328" y="3526"/>
                  <a:pt x="334" y="3531"/>
                  <a:pt x="345" y="3531"/>
                </a:cubicBezTo>
                <a:lnTo>
                  <a:pt x="348" y="3531"/>
                </a:lnTo>
                <a:lnTo>
                  <a:pt x="350" y="3531"/>
                </a:lnTo>
                <a:lnTo>
                  <a:pt x="352" y="3530"/>
                </a:lnTo>
                <a:cubicBezTo>
                  <a:pt x="412" y="3511"/>
                  <a:pt x="487" y="3489"/>
                  <a:pt x="553" y="3471"/>
                </a:cubicBezTo>
                <a:cubicBezTo>
                  <a:pt x="618" y="3454"/>
                  <a:pt x="676" y="3440"/>
                  <a:pt x="698" y="3438"/>
                </a:cubicBezTo>
                <a:cubicBezTo>
                  <a:pt x="714" y="3436"/>
                  <a:pt x="729" y="3430"/>
                  <a:pt x="746" y="3420"/>
                </a:cubicBezTo>
                <a:cubicBezTo>
                  <a:pt x="803" y="3387"/>
                  <a:pt x="880" y="3313"/>
                  <a:pt x="955" y="3233"/>
                </a:cubicBezTo>
                <a:cubicBezTo>
                  <a:pt x="1017" y="3166"/>
                  <a:pt x="1077" y="3096"/>
                  <a:pt x="1117" y="3041"/>
                </a:cubicBezTo>
                <a:cubicBezTo>
                  <a:pt x="1195" y="3068"/>
                  <a:pt x="1281" y="3101"/>
                  <a:pt x="1358" y="3134"/>
                </a:cubicBezTo>
                <a:cubicBezTo>
                  <a:pt x="1406" y="3155"/>
                  <a:pt x="1451" y="3175"/>
                  <a:pt x="1488" y="3194"/>
                </a:cubicBezTo>
                <a:cubicBezTo>
                  <a:pt x="1512" y="3206"/>
                  <a:pt x="1532" y="3218"/>
                  <a:pt x="1548" y="3228"/>
                </a:cubicBezTo>
                <a:cubicBezTo>
                  <a:pt x="1562" y="3236"/>
                  <a:pt x="1563" y="3240"/>
                  <a:pt x="1564" y="3252"/>
                </a:cubicBezTo>
                <a:cubicBezTo>
                  <a:pt x="1570" y="3389"/>
                  <a:pt x="1621" y="3526"/>
                  <a:pt x="1676" y="3644"/>
                </a:cubicBezTo>
                <a:lnTo>
                  <a:pt x="1682" y="3656"/>
                </a:lnTo>
                <a:lnTo>
                  <a:pt x="1695" y="3655"/>
                </a:lnTo>
                <a:cubicBezTo>
                  <a:pt x="1705" y="3655"/>
                  <a:pt x="1715" y="3653"/>
                  <a:pt x="1725" y="3651"/>
                </a:cubicBezTo>
                <a:cubicBezTo>
                  <a:pt x="1754" y="3711"/>
                  <a:pt x="1784" y="3767"/>
                  <a:pt x="1812" y="3811"/>
                </a:cubicBezTo>
                <a:cubicBezTo>
                  <a:pt x="1828" y="3836"/>
                  <a:pt x="1844" y="3858"/>
                  <a:pt x="1860" y="3875"/>
                </a:cubicBezTo>
                <a:cubicBezTo>
                  <a:pt x="1875" y="3892"/>
                  <a:pt x="1890" y="3905"/>
                  <a:pt x="1908" y="3911"/>
                </a:cubicBezTo>
                <a:lnTo>
                  <a:pt x="1910" y="3912"/>
                </a:lnTo>
                <a:lnTo>
                  <a:pt x="1912" y="3912"/>
                </a:lnTo>
                <a:lnTo>
                  <a:pt x="1916" y="3912"/>
                </a:lnTo>
                <a:cubicBezTo>
                  <a:pt x="1923" y="3912"/>
                  <a:pt x="1927" y="3911"/>
                  <a:pt x="1932" y="3909"/>
                </a:cubicBezTo>
                <a:cubicBezTo>
                  <a:pt x="1951" y="3904"/>
                  <a:pt x="1981" y="3890"/>
                  <a:pt x="2016" y="3871"/>
                </a:cubicBezTo>
                <a:cubicBezTo>
                  <a:pt x="2069" y="3844"/>
                  <a:pt x="2134" y="3806"/>
                  <a:pt x="2187" y="3771"/>
                </a:cubicBezTo>
                <a:cubicBezTo>
                  <a:pt x="2213" y="3753"/>
                  <a:pt x="2236" y="3736"/>
                  <a:pt x="2253" y="3721"/>
                </a:cubicBezTo>
                <a:cubicBezTo>
                  <a:pt x="2262" y="3714"/>
                  <a:pt x="2269" y="3707"/>
                  <a:pt x="2275" y="3700"/>
                </a:cubicBezTo>
                <a:cubicBezTo>
                  <a:pt x="2280" y="3693"/>
                  <a:pt x="2286" y="3686"/>
                  <a:pt x="2286" y="3674"/>
                </a:cubicBezTo>
                <a:lnTo>
                  <a:pt x="2286" y="3672"/>
                </a:lnTo>
                <a:cubicBezTo>
                  <a:pt x="2285" y="3656"/>
                  <a:pt x="2276" y="3645"/>
                  <a:pt x="2266" y="3637"/>
                </a:cubicBezTo>
                <a:cubicBezTo>
                  <a:pt x="2250" y="3625"/>
                  <a:pt x="2229" y="3617"/>
                  <a:pt x="2203" y="3611"/>
                </a:cubicBezTo>
                <a:cubicBezTo>
                  <a:pt x="2177" y="3605"/>
                  <a:pt x="2147" y="3601"/>
                  <a:pt x="2114" y="3601"/>
                </a:cubicBezTo>
                <a:cubicBezTo>
                  <a:pt x="2084" y="3601"/>
                  <a:pt x="2051" y="3604"/>
                  <a:pt x="2019" y="3611"/>
                </a:cubicBezTo>
                <a:cubicBezTo>
                  <a:pt x="2003" y="3616"/>
                  <a:pt x="2003" y="3616"/>
                  <a:pt x="1991" y="3607"/>
                </a:cubicBezTo>
                <a:cubicBezTo>
                  <a:pt x="1987" y="3604"/>
                  <a:pt x="1983" y="3600"/>
                  <a:pt x="1978" y="3595"/>
                </a:cubicBezTo>
                <a:cubicBezTo>
                  <a:pt x="1964" y="3581"/>
                  <a:pt x="1950" y="3561"/>
                  <a:pt x="1946" y="3535"/>
                </a:cubicBezTo>
                <a:lnTo>
                  <a:pt x="1943" y="3536"/>
                </a:lnTo>
                <a:cubicBezTo>
                  <a:pt x="1953" y="3527"/>
                  <a:pt x="1960" y="3519"/>
                  <a:pt x="1967" y="3511"/>
                </a:cubicBezTo>
                <a:cubicBezTo>
                  <a:pt x="1973" y="3503"/>
                  <a:pt x="1979" y="3495"/>
                  <a:pt x="1981" y="3485"/>
                </a:cubicBezTo>
                <a:lnTo>
                  <a:pt x="1982" y="3482"/>
                </a:lnTo>
                <a:lnTo>
                  <a:pt x="1982" y="3479"/>
                </a:lnTo>
                <a:cubicBezTo>
                  <a:pt x="1977" y="3403"/>
                  <a:pt x="1970" y="3312"/>
                  <a:pt x="1957" y="3227"/>
                </a:cubicBezTo>
                <a:cubicBezTo>
                  <a:pt x="1944" y="3142"/>
                  <a:pt x="1925" y="3062"/>
                  <a:pt x="1895" y="3008"/>
                </a:cubicBezTo>
                <a:cubicBezTo>
                  <a:pt x="1861" y="2949"/>
                  <a:pt x="1793" y="2857"/>
                  <a:pt x="1720" y="2770"/>
                </a:cubicBezTo>
                <a:cubicBezTo>
                  <a:pt x="1658" y="2697"/>
                  <a:pt x="1594" y="2628"/>
                  <a:pt x="1541" y="2586"/>
                </a:cubicBezTo>
                <a:cubicBezTo>
                  <a:pt x="1530" y="2578"/>
                  <a:pt x="1529" y="2576"/>
                  <a:pt x="1534" y="2566"/>
                </a:cubicBezTo>
                <a:cubicBezTo>
                  <a:pt x="1557" y="2522"/>
                  <a:pt x="1592" y="2449"/>
                  <a:pt x="1625" y="2369"/>
                </a:cubicBezTo>
                <a:cubicBezTo>
                  <a:pt x="1672" y="2253"/>
                  <a:pt x="1748" y="1933"/>
                  <a:pt x="1753" y="1805"/>
                </a:cubicBezTo>
                <a:cubicBezTo>
                  <a:pt x="1787" y="1879"/>
                  <a:pt x="1837" y="1960"/>
                  <a:pt x="1917" y="2031"/>
                </a:cubicBezTo>
                <a:lnTo>
                  <a:pt x="1926" y="2039"/>
                </a:lnTo>
                <a:lnTo>
                  <a:pt x="1937" y="2036"/>
                </a:lnTo>
                <a:cubicBezTo>
                  <a:pt x="2094" y="1988"/>
                  <a:pt x="2204" y="1877"/>
                  <a:pt x="2205" y="1876"/>
                </a:cubicBezTo>
                <a:lnTo>
                  <a:pt x="2206" y="1875"/>
                </a:lnTo>
                <a:lnTo>
                  <a:pt x="2207" y="1874"/>
                </a:lnTo>
                <a:cubicBezTo>
                  <a:pt x="2259" y="1803"/>
                  <a:pt x="2329" y="1774"/>
                  <a:pt x="2390" y="1765"/>
                </a:cubicBezTo>
                <a:lnTo>
                  <a:pt x="2398" y="1764"/>
                </a:lnTo>
                <a:cubicBezTo>
                  <a:pt x="2403" y="1764"/>
                  <a:pt x="2403" y="1763"/>
                  <a:pt x="2403" y="1766"/>
                </a:cubicBezTo>
                <a:cubicBezTo>
                  <a:pt x="2403" y="1770"/>
                  <a:pt x="2400" y="1780"/>
                  <a:pt x="2397" y="1788"/>
                </a:cubicBezTo>
                <a:cubicBezTo>
                  <a:pt x="2395" y="1791"/>
                  <a:pt x="2394" y="1795"/>
                  <a:pt x="2392" y="1797"/>
                </a:cubicBezTo>
                <a:lnTo>
                  <a:pt x="2391" y="1800"/>
                </a:lnTo>
                <a:lnTo>
                  <a:pt x="2391" y="1800"/>
                </a:lnTo>
                <a:lnTo>
                  <a:pt x="2384" y="1811"/>
                </a:lnTo>
                <a:lnTo>
                  <a:pt x="2391" y="1821"/>
                </a:lnTo>
                <a:cubicBezTo>
                  <a:pt x="2403" y="1841"/>
                  <a:pt x="2408" y="1861"/>
                  <a:pt x="2408" y="1880"/>
                </a:cubicBezTo>
                <a:cubicBezTo>
                  <a:pt x="2408" y="1913"/>
                  <a:pt x="2393" y="1945"/>
                  <a:pt x="2368" y="1972"/>
                </a:cubicBezTo>
                <a:cubicBezTo>
                  <a:pt x="2343" y="1999"/>
                  <a:pt x="2308" y="2021"/>
                  <a:pt x="2270" y="2031"/>
                </a:cubicBezTo>
                <a:lnTo>
                  <a:pt x="2262" y="2033"/>
                </a:lnTo>
                <a:lnTo>
                  <a:pt x="2258" y="2040"/>
                </a:lnTo>
                <a:cubicBezTo>
                  <a:pt x="2249" y="2055"/>
                  <a:pt x="2224" y="2078"/>
                  <a:pt x="2191" y="2101"/>
                </a:cubicBezTo>
                <a:cubicBezTo>
                  <a:pt x="2142" y="2135"/>
                  <a:pt x="2075" y="2171"/>
                  <a:pt x="2013" y="2198"/>
                </a:cubicBezTo>
                <a:cubicBezTo>
                  <a:pt x="1982" y="2212"/>
                  <a:pt x="1952" y="2223"/>
                  <a:pt x="1926" y="2231"/>
                </a:cubicBezTo>
                <a:cubicBezTo>
                  <a:pt x="1913" y="2235"/>
                  <a:pt x="1901" y="2239"/>
                  <a:pt x="1890" y="2241"/>
                </a:cubicBezTo>
                <a:cubicBezTo>
                  <a:pt x="1874" y="2244"/>
                  <a:pt x="1871" y="2245"/>
                  <a:pt x="1857" y="2235"/>
                </a:cubicBezTo>
                <a:cubicBezTo>
                  <a:pt x="1805" y="2201"/>
                  <a:pt x="1770" y="2168"/>
                  <a:pt x="1742" y="2135"/>
                </a:cubicBezTo>
                <a:lnTo>
                  <a:pt x="1711" y="2162"/>
                </a:lnTo>
                <a:cubicBezTo>
                  <a:pt x="1745" y="2201"/>
                  <a:pt x="1788" y="2242"/>
                  <a:pt x="1855" y="2281"/>
                </a:cubicBezTo>
                <a:lnTo>
                  <a:pt x="1860" y="2284"/>
                </a:lnTo>
                <a:lnTo>
                  <a:pt x="1865" y="2284"/>
                </a:lnTo>
                <a:lnTo>
                  <a:pt x="1867" y="2284"/>
                </a:lnTo>
                <a:cubicBezTo>
                  <a:pt x="1893" y="2284"/>
                  <a:pt x="1927" y="2275"/>
                  <a:pt x="1967" y="2260"/>
                </a:cubicBezTo>
                <a:cubicBezTo>
                  <a:pt x="2026" y="2239"/>
                  <a:pt x="2096" y="2206"/>
                  <a:pt x="2157" y="2170"/>
                </a:cubicBezTo>
                <a:cubicBezTo>
                  <a:pt x="2188" y="2152"/>
                  <a:pt x="2216" y="2134"/>
                  <a:pt x="2239" y="2116"/>
                </a:cubicBezTo>
                <a:cubicBezTo>
                  <a:pt x="2255" y="2103"/>
                  <a:pt x="2269" y="2091"/>
                  <a:pt x="2279" y="2079"/>
                </a:cubicBezTo>
                <a:cubicBezTo>
                  <a:pt x="2288" y="2068"/>
                  <a:pt x="2288" y="2068"/>
                  <a:pt x="2302" y="2063"/>
                </a:cubicBezTo>
                <a:cubicBezTo>
                  <a:pt x="2339" y="2049"/>
                  <a:pt x="2372" y="2027"/>
                  <a:pt x="2398" y="1999"/>
                </a:cubicBezTo>
                <a:cubicBezTo>
                  <a:pt x="2428" y="1967"/>
                  <a:pt x="2448" y="1925"/>
                  <a:pt x="2448" y="1880"/>
                </a:cubicBezTo>
                <a:cubicBezTo>
                  <a:pt x="2448" y="1859"/>
                  <a:pt x="2443" y="1836"/>
                  <a:pt x="2433" y="1815"/>
                </a:cubicBezTo>
                <a:cubicBezTo>
                  <a:pt x="2431" y="1812"/>
                  <a:pt x="2431" y="1811"/>
                  <a:pt x="2434" y="1804"/>
                </a:cubicBezTo>
                <a:cubicBezTo>
                  <a:pt x="2438" y="1793"/>
                  <a:pt x="2443" y="1781"/>
                  <a:pt x="2443" y="1766"/>
                </a:cubicBezTo>
                <a:cubicBezTo>
                  <a:pt x="2443" y="1757"/>
                  <a:pt x="2441" y="1745"/>
                  <a:pt x="2432" y="1736"/>
                </a:cubicBezTo>
                <a:cubicBezTo>
                  <a:pt x="2424" y="1727"/>
                  <a:pt x="2411" y="1723"/>
                  <a:pt x="2398" y="1724"/>
                </a:cubicBezTo>
                <a:cubicBezTo>
                  <a:pt x="2394" y="1724"/>
                  <a:pt x="2389" y="1724"/>
                  <a:pt x="2384" y="1725"/>
                </a:cubicBezTo>
                <a:cubicBezTo>
                  <a:pt x="2323" y="1734"/>
                  <a:pt x="2253" y="1761"/>
                  <a:pt x="2197" y="1822"/>
                </a:cubicBezTo>
                <a:cubicBezTo>
                  <a:pt x="2163" y="1858"/>
                  <a:pt x="2169" y="1855"/>
                  <a:pt x="2145" y="1875"/>
                </a:cubicBezTo>
                <a:cubicBezTo>
                  <a:pt x="2107" y="1907"/>
                  <a:pt x="2036" y="1958"/>
                  <a:pt x="1950" y="1989"/>
                </a:cubicBezTo>
                <a:cubicBezTo>
                  <a:pt x="1937" y="1994"/>
                  <a:pt x="1937" y="1995"/>
                  <a:pt x="1928" y="1985"/>
                </a:cubicBezTo>
                <a:cubicBezTo>
                  <a:pt x="1831" y="1893"/>
                  <a:pt x="1785" y="1783"/>
                  <a:pt x="1753" y="1699"/>
                </a:cubicBezTo>
                <a:lnTo>
                  <a:pt x="1751" y="1700"/>
                </a:lnTo>
                <a:cubicBezTo>
                  <a:pt x="1747" y="1638"/>
                  <a:pt x="1735" y="1580"/>
                  <a:pt x="1715" y="1528"/>
                </a:cubicBezTo>
                <a:cubicBezTo>
                  <a:pt x="1687" y="1457"/>
                  <a:pt x="1648" y="1404"/>
                  <a:pt x="1599" y="1368"/>
                </a:cubicBezTo>
                <a:cubicBezTo>
                  <a:pt x="1584" y="1358"/>
                  <a:pt x="1569" y="1349"/>
                  <a:pt x="1553" y="1342"/>
                </a:cubicBezTo>
                <a:cubicBezTo>
                  <a:pt x="1595" y="1269"/>
                  <a:pt x="1635" y="1233"/>
                  <a:pt x="1678" y="1209"/>
                </a:cubicBezTo>
                <a:cubicBezTo>
                  <a:pt x="1726" y="1183"/>
                  <a:pt x="1782" y="1173"/>
                  <a:pt x="1851" y="1156"/>
                </a:cubicBezTo>
                <a:cubicBezTo>
                  <a:pt x="1892" y="1145"/>
                  <a:pt x="1925" y="1117"/>
                  <a:pt x="1952" y="1083"/>
                </a:cubicBezTo>
                <a:cubicBezTo>
                  <a:pt x="1992" y="1031"/>
                  <a:pt x="2021" y="965"/>
                  <a:pt x="2040" y="910"/>
                </a:cubicBezTo>
                <a:cubicBezTo>
                  <a:pt x="2050" y="883"/>
                  <a:pt x="2057" y="858"/>
                  <a:pt x="2061" y="841"/>
                </a:cubicBezTo>
                <a:cubicBezTo>
                  <a:pt x="2064" y="828"/>
                  <a:pt x="2064" y="823"/>
                  <a:pt x="2075" y="817"/>
                </a:cubicBezTo>
                <a:cubicBezTo>
                  <a:pt x="2081" y="813"/>
                  <a:pt x="2089" y="808"/>
                  <a:pt x="2097" y="802"/>
                </a:cubicBezTo>
                <a:cubicBezTo>
                  <a:pt x="2107" y="795"/>
                  <a:pt x="2117" y="785"/>
                  <a:pt x="2125" y="774"/>
                </a:cubicBezTo>
                <a:cubicBezTo>
                  <a:pt x="2133" y="763"/>
                  <a:pt x="2140" y="749"/>
                  <a:pt x="2141" y="733"/>
                </a:cubicBezTo>
                <a:lnTo>
                  <a:pt x="2141" y="733"/>
                </a:lnTo>
                <a:lnTo>
                  <a:pt x="2141" y="732"/>
                </a:lnTo>
                <a:cubicBezTo>
                  <a:pt x="2141" y="715"/>
                  <a:pt x="2132" y="701"/>
                  <a:pt x="2123" y="689"/>
                </a:cubicBezTo>
                <a:cubicBezTo>
                  <a:pt x="2109" y="672"/>
                  <a:pt x="2090" y="658"/>
                  <a:pt x="2074" y="647"/>
                </a:cubicBezTo>
                <a:cubicBezTo>
                  <a:pt x="2070" y="645"/>
                  <a:pt x="2067" y="643"/>
                  <a:pt x="2063" y="641"/>
                </a:cubicBezTo>
                <a:cubicBezTo>
                  <a:pt x="2055" y="637"/>
                  <a:pt x="2057" y="639"/>
                  <a:pt x="2057" y="623"/>
                </a:cubicBezTo>
                <a:cubicBezTo>
                  <a:pt x="2058" y="612"/>
                  <a:pt x="2058" y="598"/>
                  <a:pt x="2058" y="581"/>
                </a:cubicBezTo>
                <a:cubicBezTo>
                  <a:pt x="2058" y="528"/>
                  <a:pt x="2054" y="453"/>
                  <a:pt x="2037" y="387"/>
                </a:cubicBezTo>
                <a:cubicBezTo>
                  <a:pt x="2076" y="361"/>
                  <a:pt x="2112" y="336"/>
                  <a:pt x="2143" y="315"/>
                </a:cubicBezTo>
                <a:cubicBezTo>
                  <a:pt x="2196" y="280"/>
                  <a:pt x="2233" y="255"/>
                  <a:pt x="2246" y="245"/>
                </a:cubicBezTo>
                <a:lnTo>
                  <a:pt x="2271" y="227"/>
                </a:lnTo>
                <a:lnTo>
                  <a:pt x="2244" y="212"/>
                </a:lnTo>
                <a:cubicBezTo>
                  <a:pt x="2191" y="180"/>
                  <a:pt x="2122" y="158"/>
                  <a:pt x="2055" y="143"/>
                </a:cubicBezTo>
                <a:cubicBezTo>
                  <a:pt x="2012" y="133"/>
                  <a:pt x="1970" y="126"/>
                  <a:pt x="1934" y="121"/>
                </a:cubicBezTo>
                <a:cubicBezTo>
                  <a:pt x="1929" y="120"/>
                  <a:pt x="1928" y="121"/>
                  <a:pt x="1933" y="117"/>
                </a:cubicBezTo>
                <a:cubicBezTo>
                  <a:pt x="1978" y="84"/>
                  <a:pt x="2025" y="47"/>
                  <a:pt x="2025" y="47"/>
                </a:cubicBezTo>
                <a:lnTo>
                  <a:pt x="2062" y="19"/>
                </a:lnTo>
                <a:lnTo>
                  <a:pt x="2016" y="11"/>
                </a:lnTo>
                <a:cubicBezTo>
                  <a:pt x="1979" y="5"/>
                  <a:pt x="1924" y="0"/>
                  <a:pt x="1860" y="0"/>
                </a:cubicBezTo>
                <a:cubicBezTo>
                  <a:pt x="1743" y="0"/>
                  <a:pt x="1591" y="16"/>
                  <a:pt x="1448" y="74"/>
                </a:cubicBezTo>
                <a:cubicBezTo>
                  <a:pt x="1311" y="129"/>
                  <a:pt x="1180" y="223"/>
                  <a:pt x="1099" y="377"/>
                </a:cubicBezTo>
                <a:cubicBezTo>
                  <a:pt x="1089" y="373"/>
                  <a:pt x="1070" y="366"/>
                  <a:pt x="1046" y="359"/>
                </a:cubicBezTo>
                <a:cubicBezTo>
                  <a:pt x="1012" y="348"/>
                  <a:pt x="969" y="337"/>
                  <a:pt x="931" y="336"/>
                </a:cubicBezTo>
                <a:cubicBezTo>
                  <a:pt x="924" y="336"/>
                  <a:pt x="916" y="337"/>
                  <a:pt x="910" y="338"/>
                </a:cubicBezTo>
                <a:lnTo>
                  <a:pt x="915" y="378"/>
                </a:lnTo>
                <a:close/>
                <a:moveTo>
                  <a:pt x="1764" y="3640"/>
                </a:moveTo>
                <a:cubicBezTo>
                  <a:pt x="1800" y="3628"/>
                  <a:pt x="1837" y="3609"/>
                  <a:pt x="1870" y="3589"/>
                </a:cubicBezTo>
                <a:cubicBezTo>
                  <a:pt x="1884" y="3580"/>
                  <a:pt x="1898" y="3571"/>
                  <a:pt x="1911" y="3562"/>
                </a:cubicBezTo>
                <a:cubicBezTo>
                  <a:pt x="1920" y="3591"/>
                  <a:pt x="1938" y="3612"/>
                  <a:pt x="1953" y="3627"/>
                </a:cubicBezTo>
                <a:cubicBezTo>
                  <a:pt x="1972" y="3646"/>
                  <a:pt x="1990" y="3655"/>
                  <a:pt x="1991" y="3655"/>
                </a:cubicBezTo>
                <a:lnTo>
                  <a:pt x="1998" y="3659"/>
                </a:lnTo>
                <a:lnTo>
                  <a:pt x="2006" y="3657"/>
                </a:lnTo>
                <a:cubicBezTo>
                  <a:pt x="2027" y="3650"/>
                  <a:pt x="2050" y="3646"/>
                  <a:pt x="2072" y="3644"/>
                </a:cubicBezTo>
                <a:cubicBezTo>
                  <a:pt x="2066" y="3652"/>
                  <a:pt x="2058" y="3662"/>
                  <a:pt x="2048" y="3672"/>
                </a:cubicBezTo>
                <a:cubicBezTo>
                  <a:pt x="2024" y="3697"/>
                  <a:pt x="1988" y="3725"/>
                  <a:pt x="1949" y="3747"/>
                </a:cubicBezTo>
                <a:cubicBezTo>
                  <a:pt x="1915" y="3766"/>
                  <a:pt x="1878" y="3781"/>
                  <a:pt x="1845" y="3787"/>
                </a:cubicBezTo>
                <a:cubicBezTo>
                  <a:pt x="1819" y="3746"/>
                  <a:pt x="1792" y="3695"/>
                  <a:pt x="1764" y="3640"/>
                </a:cubicBezTo>
                <a:close/>
                <a:moveTo>
                  <a:pt x="2119" y="3642"/>
                </a:moveTo>
                <a:cubicBezTo>
                  <a:pt x="2156" y="3642"/>
                  <a:pt x="2190" y="3648"/>
                  <a:pt x="2214" y="3656"/>
                </a:cubicBezTo>
                <a:cubicBezTo>
                  <a:pt x="2226" y="3660"/>
                  <a:pt x="2236" y="3665"/>
                  <a:pt x="2241" y="3669"/>
                </a:cubicBezTo>
                <a:cubicBezTo>
                  <a:pt x="2247" y="3673"/>
                  <a:pt x="2245" y="3673"/>
                  <a:pt x="2241" y="3677"/>
                </a:cubicBezTo>
                <a:cubicBezTo>
                  <a:pt x="2238" y="3681"/>
                  <a:pt x="2233" y="3686"/>
                  <a:pt x="2226" y="3691"/>
                </a:cubicBezTo>
                <a:cubicBezTo>
                  <a:pt x="2190" y="3722"/>
                  <a:pt x="2117" y="3769"/>
                  <a:pt x="2051" y="3806"/>
                </a:cubicBezTo>
                <a:cubicBezTo>
                  <a:pt x="2017" y="3825"/>
                  <a:pt x="1985" y="3842"/>
                  <a:pt x="1960" y="3854"/>
                </a:cubicBezTo>
                <a:cubicBezTo>
                  <a:pt x="1948" y="3860"/>
                  <a:pt x="1937" y="3865"/>
                  <a:pt x="1929" y="3868"/>
                </a:cubicBezTo>
                <a:cubicBezTo>
                  <a:pt x="1916" y="3873"/>
                  <a:pt x="1918" y="3874"/>
                  <a:pt x="1907" y="3864"/>
                </a:cubicBezTo>
                <a:cubicBezTo>
                  <a:pt x="1901" y="3860"/>
                  <a:pt x="1896" y="3854"/>
                  <a:pt x="1889" y="3848"/>
                </a:cubicBezTo>
                <a:cubicBezTo>
                  <a:pt x="1883" y="3841"/>
                  <a:pt x="1876" y="3832"/>
                  <a:pt x="1869" y="3823"/>
                </a:cubicBezTo>
                <a:cubicBezTo>
                  <a:pt x="1918" y="3811"/>
                  <a:pt x="1968" y="3786"/>
                  <a:pt x="2010" y="3757"/>
                </a:cubicBezTo>
                <a:cubicBezTo>
                  <a:pt x="2036" y="3739"/>
                  <a:pt x="2059" y="3719"/>
                  <a:pt x="2077" y="3700"/>
                </a:cubicBezTo>
                <a:cubicBezTo>
                  <a:pt x="2096" y="3681"/>
                  <a:pt x="2110" y="3663"/>
                  <a:pt x="2117" y="3645"/>
                </a:cubicBezTo>
                <a:cubicBezTo>
                  <a:pt x="2119" y="3641"/>
                  <a:pt x="2113" y="3642"/>
                  <a:pt x="2119" y="3642"/>
                </a:cubicBezTo>
                <a:close/>
                <a:moveTo>
                  <a:pt x="79" y="3394"/>
                </a:moveTo>
                <a:cubicBezTo>
                  <a:pt x="97" y="3463"/>
                  <a:pt x="120" y="3528"/>
                  <a:pt x="147" y="3584"/>
                </a:cubicBezTo>
                <a:cubicBezTo>
                  <a:pt x="171" y="3633"/>
                  <a:pt x="198" y="3674"/>
                  <a:pt x="229" y="3704"/>
                </a:cubicBezTo>
                <a:cubicBezTo>
                  <a:pt x="225" y="3717"/>
                  <a:pt x="221" y="3730"/>
                  <a:pt x="216" y="3741"/>
                </a:cubicBezTo>
                <a:cubicBezTo>
                  <a:pt x="207" y="3762"/>
                  <a:pt x="197" y="3781"/>
                  <a:pt x="186" y="3795"/>
                </a:cubicBezTo>
                <a:cubicBezTo>
                  <a:pt x="183" y="3798"/>
                  <a:pt x="181" y="3800"/>
                  <a:pt x="179" y="3803"/>
                </a:cubicBezTo>
                <a:cubicBezTo>
                  <a:pt x="164" y="3819"/>
                  <a:pt x="164" y="3819"/>
                  <a:pt x="157" y="3804"/>
                </a:cubicBezTo>
                <a:cubicBezTo>
                  <a:pt x="134" y="3765"/>
                  <a:pt x="104" y="3679"/>
                  <a:pt x="81" y="3597"/>
                </a:cubicBezTo>
                <a:cubicBezTo>
                  <a:pt x="69" y="3556"/>
                  <a:pt x="59" y="3516"/>
                  <a:pt x="52" y="3482"/>
                </a:cubicBezTo>
                <a:cubicBezTo>
                  <a:pt x="47" y="3461"/>
                  <a:pt x="44" y="3442"/>
                  <a:pt x="42" y="3428"/>
                </a:cubicBezTo>
                <a:cubicBezTo>
                  <a:pt x="40" y="3415"/>
                  <a:pt x="39" y="3414"/>
                  <a:pt x="52" y="3408"/>
                </a:cubicBezTo>
                <a:cubicBezTo>
                  <a:pt x="59" y="3404"/>
                  <a:pt x="68" y="3399"/>
                  <a:pt x="79" y="3394"/>
                </a:cubicBezTo>
                <a:close/>
                <a:moveTo>
                  <a:pt x="239" y="3656"/>
                </a:moveTo>
                <a:cubicBezTo>
                  <a:pt x="220" y="3633"/>
                  <a:pt x="201" y="3602"/>
                  <a:pt x="184" y="3566"/>
                </a:cubicBezTo>
                <a:cubicBezTo>
                  <a:pt x="157" y="3512"/>
                  <a:pt x="135" y="3447"/>
                  <a:pt x="117" y="3378"/>
                </a:cubicBezTo>
                <a:cubicBezTo>
                  <a:pt x="148" y="3366"/>
                  <a:pt x="187" y="3353"/>
                  <a:pt x="238" y="3339"/>
                </a:cubicBezTo>
                <a:cubicBezTo>
                  <a:pt x="249" y="3382"/>
                  <a:pt x="264" y="3421"/>
                  <a:pt x="278" y="3452"/>
                </a:cubicBezTo>
                <a:cubicBezTo>
                  <a:pt x="282" y="3460"/>
                  <a:pt x="285" y="3467"/>
                  <a:pt x="289" y="3473"/>
                </a:cubicBezTo>
                <a:cubicBezTo>
                  <a:pt x="258" y="3489"/>
                  <a:pt x="237" y="3509"/>
                  <a:pt x="236" y="3510"/>
                </a:cubicBezTo>
                <a:lnTo>
                  <a:pt x="226" y="3520"/>
                </a:lnTo>
                <a:lnTo>
                  <a:pt x="232" y="3533"/>
                </a:lnTo>
                <a:cubicBezTo>
                  <a:pt x="240" y="3550"/>
                  <a:pt x="244" y="3575"/>
                  <a:pt x="244" y="3602"/>
                </a:cubicBezTo>
                <a:cubicBezTo>
                  <a:pt x="244" y="3620"/>
                  <a:pt x="242" y="3638"/>
                  <a:pt x="239" y="3656"/>
                </a:cubicBezTo>
                <a:close/>
                <a:moveTo>
                  <a:pt x="1314" y="2084"/>
                </a:moveTo>
                <a:lnTo>
                  <a:pt x="1195" y="2160"/>
                </a:lnTo>
                <a:lnTo>
                  <a:pt x="1197" y="2164"/>
                </a:lnTo>
                <a:cubicBezTo>
                  <a:pt x="1193" y="2162"/>
                  <a:pt x="1188" y="2161"/>
                  <a:pt x="1184" y="2159"/>
                </a:cubicBezTo>
                <a:cubicBezTo>
                  <a:pt x="1121" y="2135"/>
                  <a:pt x="1081" y="2102"/>
                  <a:pt x="1051" y="2064"/>
                </a:cubicBezTo>
                <a:cubicBezTo>
                  <a:pt x="1024" y="2032"/>
                  <a:pt x="1005" y="1996"/>
                  <a:pt x="986" y="1959"/>
                </a:cubicBezTo>
                <a:cubicBezTo>
                  <a:pt x="983" y="1954"/>
                  <a:pt x="983" y="1952"/>
                  <a:pt x="985" y="1947"/>
                </a:cubicBezTo>
                <a:cubicBezTo>
                  <a:pt x="1025" y="1890"/>
                  <a:pt x="1114" y="1805"/>
                  <a:pt x="1240" y="1717"/>
                </a:cubicBezTo>
                <a:lnTo>
                  <a:pt x="1217" y="1684"/>
                </a:lnTo>
                <a:lnTo>
                  <a:pt x="1217" y="1684"/>
                </a:lnTo>
                <a:cubicBezTo>
                  <a:pt x="1077" y="1781"/>
                  <a:pt x="982" y="1874"/>
                  <a:pt x="942" y="1941"/>
                </a:cubicBezTo>
                <a:lnTo>
                  <a:pt x="936" y="1950"/>
                </a:lnTo>
                <a:lnTo>
                  <a:pt x="941" y="1960"/>
                </a:lnTo>
                <a:cubicBezTo>
                  <a:pt x="963" y="2002"/>
                  <a:pt x="985" y="2048"/>
                  <a:pt x="1019" y="2090"/>
                </a:cubicBezTo>
                <a:cubicBezTo>
                  <a:pt x="1053" y="2132"/>
                  <a:pt x="1100" y="2170"/>
                  <a:pt x="1169" y="2197"/>
                </a:cubicBezTo>
                <a:cubicBezTo>
                  <a:pt x="1201" y="2209"/>
                  <a:pt x="1257" y="2229"/>
                  <a:pt x="1326" y="2246"/>
                </a:cubicBezTo>
                <a:cubicBezTo>
                  <a:pt x="1343" y="2250"/>
                  <a:pt x="1344" y="2252"/>
                  <a:pt x="1344" y="2267"/>
                </a:cubicBezTo>
                <a:cubicBezTo>
                  <a:pt x="1344" y="2300"/>
                  <a:pt x="1327" y="2325"/>
                  <a:pt x="1298" y="2345"/>
                </a:cubicBezTo>
                <a:cubicBezTo>
                  <a:pt x="1270" y="2364"/>
                  <a:pt x="1231" y="2374"/>
                  <a:pt x="1193" y="2374"/>
                </a:cubicBezTo>
                <a:cubicBezTo>
                  <a:pt x="1166" y="2374"/>
                  <a:pt x="1141" y="2369"/>
                  <a:pt x="1120" y="2359"/>
                </a:cubicBezTo>
                <a:lnTo>
                  <a:pt x="1120" y="2359"/>
                </a:lnTo>
                <a:cubicBezTo>
                  <a:pt x="1092" y="2346"/>
                  <a:pt x="1066" y="2332"/>
                  <a:pt x="1042" y="2317"/>
                </a:cubicBezTo>
                <a:cubicBezTo>
                  <a:pt x="1033" y="2312"/>
                  <a:pt x="1025" y="2306"/>
                  <a:pt x="1017" y="2301"/>
                </a:cubicBezTo>
                <a:lnTo>
                  <a:pt x="1017" y="2293"/>
                </a:lnTo>
                <a:lnTo>
                  <a:pt x="1010" y="2293"/>
                </a:lnTo>
                <a:lnTo>
                  <a:pt x="1006" y="2293"/>
                </a:lnTo>
                <a:cubicBezTo>
                  <a:pt x="999" y="2288"/>
                  <a:pt x="992" y="2284"/>
                  <a:pt x="986" y="2279"/>
                </a:cubicBezTo>
                <a:cubicBezTo>
                  <a:pt x="892" y="2208"/>
                  <a:pt x="824" y="2129"/>
                  <a:pt x="783" y="2051"/>
                </a:cubicBezTo>
                <a:cubicBezTo>
                  <a:pt x="816" y="1976"/>
                  <a:pt x="856" y="1886"/>
                  <a:pt x="892" y="1806"/>
                </a:cubicBezTo>
                <a:cubicBezTo>
                  <a:pt x="917" y="1752"/>
                  <a:pt x="939" y="1702"/>
                  <a:pt x="956" y="1663"/>
                </a:cubicBezTo>
                <a:cubicBezTo>
                  <a:pt x="973" y="1625"/>
                  <a:pt x="986" y="1598"/>
                  <a:pt x="989" y="1591"/>
                </a:cubicBezTo>
                <a:cubicBezTo>
                  <a:pt x="991" y="1587"/>
                  <a:pt x="994" y="1581"/>
                  <a:pt x="997" y="1574"/>
                </a:cubicBezTo>
                <a:cubicBezTo>
                  <a:pt x="1024" y="1550"/>
                  <a:pt x="1052" y="1529"/>
                  <a:pt x="1081" y="1513"/>
                </a:cubicBezTo>
                <a:lnTo>
                  <a:pt x="1078" y="1508"/>
                </a:lnTo>
                <a:cubicBezTo>
                  <a:pt x="1137" y="1462"/>
                  <a:pt x="1196" y="1425"/>
                  <a:pt x="1253" y="1400"/>
                </a:cubicBezTo>
                <a:cubicBezTo>
                  <a:pt x="1290" y="1419"/>
                  <a:pt x="1324" y="1442"/>
                  <a:pt x="1355" y="1468"/>
                </a:cubicBezTo>
                <a:cubicBezTo>
                  <a:pt x="1434" y="1537"/>
                  <a:pt x="1486" y="1629"/>
                  <a:pt x="1486" y="1747"/>
                </a:cubicBezTo>
                <a:cubicBezTo>
                  <a:pt x="1486" y="1867"/>
                  <a:pt x="1432" y="2016"/>
                  <a:pt x="1288" y="2194"/>
                </a:cubicBezTo>
                <a:cubicBezTo>
                  <a:pt x="1271" y="2189"/>
                  <a:pt x="1255" y="2184"/>
                  <a:pt x="1241" y="2179"/>
                </a:cubicBezTo>
                <a:lnTo>
                  <a:pt x="1335" y="2118"/>
                </a:lnTo>
                <a:lnTo>
                  <a:pt x="1314" y="2084"/>
                </a:lnTo>
                <a:close/>
                <a:moveTo>
                  <a:pt x="760" y="2003"/>
                </a:moveTo>
                <a:cubicBezTo>
                  <a:pt x="750" y="1976"/>
                  <a:pt x="744" y="1949"/>
                  <a:pt x="738" y="1925"/>
                </a:cubicBezTo>
                <a:cubicBezTo>
                  <a:pt x="737" y="1918"/>
                  <a:pt x="737" y="1921"/>
                  <a:pt x="738" y="1917"/>
                </a:cubicBezTo>
                <a:cubicBezTo>
                  <a:pt x="754" y="1877"/>
                  <a:pt x="801" y="1803"/>
                  <a:pt x="859" y="1726"/>
                </a:cubicBezTo>
                <a:cubicBezTo>
                  <a:pt x="876" y="1703"/>
                  <a:pt x="895" y="1680"/>
                  <a:pt x="914" y="1658"/>
                </a:cubicBezTo>
                <a:lnTo>
                  <a:pt x="900" y="1689"/>
                </a:lnTo>
                <a:cubicBezTo>
                  <a:pt x="861" y="1777"/>
                  <a:pt x="806" y="1900"/>
                  <a:pt x="760" y="2003"/>
                </a:cubicBezTo>
                <a:close/>
                <a:moveTo>
                  <a:pt x="1041" y="1490"/>
                </a:moveTo>
                <a:cubicBezTo>
                  <a:pt x="1037" y="1492"/>
                  <a:pt x="1033" y="1495"/>
                  <a:pt x="1029" y="1498"/>
                </a:cubicBezTo>
                <a:cubicBezTo>
                  <a:pt x="1032" y="1490"/>
                  <a:pt x="1035" y="1482"/>
                  <a:pt x="1039" y="1473"/>
                </a:cubicBezTo>
                <a:cubicBezTo>
                  <a:pt x="1048" y="1448"/>
                  <a:pt x="1057" y="1421"/>
                  <a:pt x="1063" y="1397"/>
                </a:cubicBezTo>
                <a:cubicBezTo>
                  <a:pt x="1069" y="1375"/>
                  <a:pt x="1073" y="1355"/>
                  <a:pt x="1074" y="1338"/>
                </a:cubicBezTo>
                <a:cubicBezTo>
                  <a:pt x="1119" y="1346"/>
                  <a:pt x="1163" y="1360"/>
                  <a:pt x="1206" y="1378"/>
                </a:cubicBezTo>
                <a:cubicBezTo>
                  <a:pt x="1151" y="1405"/>
                  <a:pt x="1095" y="1442"/>
                  <a:pt x="1040" y="1487"/>
                </a:cubicBezTo>
                <a:lnTo>
                  <a:pt x="1041" y="1490"/>
                </a:lnTo>
                <a:close/>
                <a:moveTo>
                  <a:pt x="960" y="1553"/>
                </a:moveTo>
                <a:cubicBezTo>
                  <a:pt x="910" y="1598"/>
                  <a:pt x="865" y="1651"/>
                  <a:pt x="826" y="1702"/>
                </a:cubicBezTo>
                <a:cubicBezTo>
                  <a:pt x="763" y="1786"/>
                  <a:pt x="716" y="1867"/>
                  <a:pt x="698" y="1908"/>
                </a:cubicBezTo>
                <a:lnTo>
                  <a:pt x="696" y="1914"/>
                </a:lnTo>
                <a:lnTo>
                  <a:pt x="696" y="1919"/>
                </a:lnTo>
                <a:cubicBezTo>
                  <a:pt x="702" y="1961"/>
                  <a:pt x="716" y="2006"/>
                  <a:pt x="738" y="2052"/>
                </a:cubicBezTo>
                <a:cubicBezTo>
                  <a:pt x="713" y="2111"/>
                  <a:pt x="660" y="2242"/>
                  <a:pt x="629" y="2302"/>
                </a:cubicBezTo>
                <a:lnTo>
                  <a:pt x="629" y="2299"/>
                </a:lnTo>
                <a:lnTo>
                  <a:pt x="627" y="2299"/>
                </a:lnTo>
                <a:cubicBezTo>
                  <a:pt x="616" y="2295"/>
                  <a:pt x="561" y="2278"/>
                  <a:pt x="511" y="2247"/>
                </a:cubicBezTo>
                <a:cubicBezTo>
                  <a:pt x="486" y="2232"/>
                  <a:pt x="462" y="2213"/>
                  <a:pt x="445" y="2192"/>
                </a:cubicBezTo>
                <a:cubicBezTo>
                  <a:pt x="429" y="2170"/>
                  <a:pt x="418" y="2147"/>
                  <a:pt x="418" y="2121"/>
                </a:cubicBezTo>
                <a:lnTo>
                  <a:pt x="419" y="2112"/>
                </a:lnTo>
                <a:cubicBezTo>
                  <a:pt x="423" y="2064"/>
                  <a:pt x="442" y="2003"/>
                  <a:pt x="471" y="1939"/>
                </a:cubicBezTo>
                <a:cubicBezTo>
                  <a:pt x="514" y="1843"/>
                  <a:pt x="576" y="1739"/>
                  <a:pt x="632" y="1653"/>
                </a:cubicBezTo>
                <a:cubicBezTo>
                  <a:pt x="687" y="1570"/>
                  <a:pt x="735" y="1503"/>
                  <a:pt x="754" y="1474"/>
                </a:cubicBezTo>
                <a:cubicBezTo>
                  <a:pt x="783" y="1485"/>
                  <a:pt x="814" y="1496"/>
                  <a:pt x="843" y="1507"/>
                </a:cubicBezTo>
                <a:cubicBezTo>
                  <a:pt x="893" y="1527"/>
                  <a:pt x="937" y="1544"/>
                  <a:pt x="960" y="1553"/>
                </a:cubicBezTo>
                <a:close/>
                <a:moveTo>
                  <a:pt x="763" y="2097"/>
                </a:moveTo>
                <a:cubicBezTo>
                  <a:pt x="803" y="2164"/>
                  <a:pt x="860" y="2231"/>
                  <a:pt x="935" y="2291"/>
                </a:cubicBezTo>
                <a:cubicBezTo>
                  <a:pt x="900" y="2289"/>
                  <a:pt x="861" y="2286"/>
                  <a:pt x="820" y="2280"/>
                </a:cubicBezTo>
                <a:cubicBezTo>
                  <a:pt x="818" y="2270"/>
                  <a:pt x="815" y="2260"/>
                  <a:pt x="811" y="2248"/>
                </a:cubicBezTo>
                <a:cubicBezTo>
                  <a:pt x="801" y="2221"/>
                  <a:pt x="788" y="2190"/>
                  <a:pt x="775" y="2164"/>
                </a:cubicBezTo>
                <a:cubicBezTo>
                  <a:pt x="769" y="2152"/>
                  <a:pt x="763" y="2141"/>
                  <a:pt x="758" y="2132"/>
                </a:cubicBezTo>
                <a:cubicBezTo>
                  <a:pt x="755" y="2129"/>
                  <a:pt x="753" y="2126"/>
                  <a:pt x="751" y="2123"/>
                </a:cubicBezTo>
                <a:lnTo>
                  <a:pt x="763" y="2097"/>
                </a:lnTo>
                <a:close/>
                <a:moveTo>
                  <a:pt x="993" y="2334"/>
                </a:moveTo>
                <a:cubicBezTo>
                  <a:pt x="1027" y="2356"/>
                  <a:pt x="1063" y="2377"/>
                  <a:pt x="1102" y="2396"/>
                </a:cubicBezTo>
                <a:lnTo>
                  <a:pt x="1102" y="2396"/>
                </a:lnTo>
                <a:lnTo>
                  <a:pt x="1103" y="2396"/>
                </a:lnTo>
                <a:cubicBezTo>
                  <a:pt x="1130" y="2409"/>
                  <a:pt x="1161" y="2415"/>
                  <a:pt x="1193" y="2415"/>
                </a:cubicBezTo>
                <a:cubicBezTo>
                  <a:pt x="1238" y="2415"/>
                  <a:pt x="1285" y="2403"/>
                  <a:pt x="1321" y="2378"/>
                </a:cubicBezTo>
                <a:cubicBezTo>
                  <a:pt x="1357" y="2354"/>
                  <a:pt x="1384" y="2315"/>
                  <a:pt x="1384" y="2267"/>
                </a:cubicBezTo>
                <a:cubicBezTo>
                  <a:pt x="1384" y="2254"/>
                  <a:pt x="1383" y="2241"/>
                  <a:pt x="1379" y="2228"/>
                </a:cubicBezTo>
                <a:lnTo>
                  <a:pt x="1376" y="2216"/>
                </a:lnTo>
                <a:lnTo>
                  <a:pt x="1364" y="2213"/>
                </a:lnTo>
                <a:cubicBezTo>
                  <a:pt x="1353" y="2211"/>
                  <a:pt x="1341" y="2208"/>
                  <a:pt x="1331" y="2205"/>
                </a:cubicBezTo>
                <a:cubicBezTo>
                  <a:pt x="1470" y="2029"/>
                  <a:pt x="1527" y="1876"/>
                  <a:pt x="1527" y="1747"/>
                </a:cubicBezTo>
                <a:cubicBezTo>
                  <a:pt x="1527" y="1616"/>
                  <a:pt x="1468" y="1512"/>
                  <a:pt x="1381" y="1437"/>
                </a:cubicBezTo>
                <a:cubicBezTo>
                  <a:pt x="1357" y="1416"/>
                  <a:pt x="1330" y="1397"/>
                  <a:pt x="1302" y="1381"/>
                </a:cubicBezTo>
                <a:cubicBezTo>
                  <a:pt x="1347" y="1365"/>
                  <a:pt x="1391" y="1357"/>
                  <a:pt x="1431" y="1357"/>
                </a:cubicBezTo>
                <a:cubicBezTo>
                  <a:pt x="1485" y="1357"/>
                  <a:pt x="1534" y="1371"/>
                  <a:pt x="1575" y="1401"/>
                </a:cubicBezTo>
                <a:cubicBezTo>
                  <a:pt x="1617" y="1431"/>
                  <a:pt x="1652" y="1477"/>
                  <a:pt x="1677" y="1543"/>
                </a:cubicBezTo>
                <a:cubicBezTo>
                  <a:pt x="1702" y="1606"/>
                  <a:pt x="1713" y="1682"/>
                  <a:pt x="1713" y="1766"/>
                </a:cubicBezTo>
                <a:cubicBezTo>
                  <a:pt x="1713" y="1858"/>
                  <a:pt x="1699" y="1959"/>
                  <a:pt x="1676" y="2062"/>
                </a:cubicBezTo>
                <a:lnTo>
                  <a:pt x="1676" y="2063"/>
                </a:lnTo>
                <a:lnTo>
                  <a:pt x="1676" y="2064"/>
                </a:lnTo>
                <a:cubicBezTo>
                  <a:pt x="1665" y="2146"/>
                  <a:pt x="1628" y="2256"/>
                  <a:pt x="1587" y="2353"/>
                </a:cubicBezTo>
                <a:cubicBezTo>
                  <a:pt x="1562" y="2416"/>
                  <a:pt x="1535" y="2473"/>
                  <a:pt x="1514" y="2517"/>
                </a:cubicBezTo>
                <a:lnTo>
                  <a:pt x="1494" y="2517"/>
                </a:lnTo>
                <a:cubicBezTo>
                  <a:pt x="1430" y="2517"/>
                  <a:pt x="1279" y="2517"/>
                  <a:pt x="1122" y="2523"/>
                </a:cubicBezTo>
                <a:cubicBezTo>
                  <a:pt x="982" y="2528"/>
                  <a:pt x="838" y="2536"/>
                  <a:pt x="744" y="2552"/>
                </a:cubicBezTo>
                <a:cubicBezTo>
                  <a:pt x="757" y="2471"/>
                  <a:pt x="773" y="2394"/>
                  <a:pt x="790" y="2334"/>
                </a:cubicBezTo>
                <a:cubicBezTo>
                  <a:pt x="794" y="2332"/>
                  <a:pt x="798" y="2330"/>
                  <a:pt x="802" y="2328"/>
                </a:cubicBezTo>
                <a:cubicBezTo>
                  <a:pt x="806" y="2326"/>
                  <a:pt x="809" y="2323"/>
                  <a:pt x="813" y="2320"/>
                </a:cubicBezTo>
                <a:cubicBezTo>
                  <a:pt x="881" y="2329"/>
                  <a:pt x="941" y="2333"/>
                  <a:pt x="993" y="2334"/>
                </a:cubicBezTo>
                <a:close/>
                <a:moveTo>
                  <a:pt x="1953" y="631"/>
                </a:moveTo>
                <a:cubicBezTo>
                  <a:pt x="1953" y="617"/>
                  <a:pt x="1948" y="604"/>
                  <a:pt x="1940" y="594"/>
                </a:cubicBezTo>
                <a:cubicBezTo>
                  <a:pt x="1931" y="585"/>
                  <a:pt x="1918" y="578"/>
                  <a:pt x="1904" y="578"/>
                </a:cubicBezTo>
                <a:cubicBezTo>
                  <a:pt x="1890" y="578"/>
                  <a:pt x="1877" y="585"/>
                  <a:pt x="1869" y="594"/>
                </a:cubicBezTo>
                <a:cubicBezTo>
                  <a:pt x="1860" y="604"/>
                  <a:pt x="1855" y="617"/>
                  <a:pt x="1855" y="631"/>
                </a:cubicBezTo>
                <a:cubicBezTo>
                  <a:pt x="1855" y="644"/>
                  <a:pt x="1860" y="657"/>
                  <a:pt x="1869" y="667"/>
                </a:cubicBezTo>
                <a:cubicBezTo>
                  <a:pt x="1877" y="676"/>
                  <a:pt x="1890" y="683"/>
                  <a:pt x="1904" y="683"/>
                </a:cubicBezTo>
                <a:cubicBezTo>
                  <a:pt x="1918" y="683"/>
                  <a:pt x="1931" y="676"/>
                  <a:pt x="1939" y="667"/>
                </a:cubicBezTo>
                <a:cubicBezTo>
                  <a:pt x="1948" y="657"/>
                  <a:pt x="1953" y="644"/>
                  <a:pt x="1953" y="631"/>
                </a:cubicBezTo>
                <a:close/>
                <a:moveTo>
                  <a:pt x="1428" y="850"/>
                </a:moveTo>
                <a:cubicBezTo>
                  <a:pt x="1415" y="863"/>
                  <a:pt x="1399" y="883"/>
                  <a:pt x="1383" y="906"/>
                </a:cubicBezTo>
                <a:cubicBezTo>
                  <a:pt x="1345" y="957"/>
                  <a:pt x="1302" y="1023"/>
                  <a:pt x="1283" y="1053"/>
                </a:cubicBezTo>
                <a:cubicBezTo>
                  <a:pt x="1282" y="1054"/>
                  <a:pt x="1282" y="1054"/>
                  <a:pt x="1281" y="1053"/>
                </a:cubicBezTo>
                <a:cubicBezTo>
                  <a:pt x="1271" y="1046"/>
                  <a:pt x="1258" y="1037"/>
                  <a:pt x="1244" y="1024"/>
                </a:cubicBezTo>
                <a:cubicBezTo>
                  <a:pt x="1172" y="961"/>
                  <a:pt x="1067" y="828"/>
                  <a:pt x="1067" y="650"/>
                </a:cubicBezTo>
                <a:cubicBezTo>
                  <a:pt x="1067" y="579"/>
                  <a:pt x="1083" y="500"/>
                  <a:pt x="1125" y="415"/>
                </a:cubicBezTo>
                <a:cubicBezTo>
                  <a:pt x="1201" y="260"/>
                  <a:pt x="1327" y="167"/>
                  <a:pt x="1463" y="112"/>
                </a:cubicBezTo>
                <a:cubicBezTo>
                  <a:pt x="1600" y="57"/>
                  <a:pt x="1747" y="40"/>
                  <a:pt x="1860" y="41"/>
                </a:cubicBezTo>
                <a:cubicBezTo>
                  <a:pt x="1898" y="41"/>
                  <a:pt x="1933" y="43"/>
                  <a:pt x="1962" y="45"/>
                </a:cubicBezTo>
                <a:cubicBezTo>
                  <a:pt x="1963" y="45"/>
                  <a:pt x="1959" y="46"/>
                  <a:pt x="1951" y="53"/>
                </a:cubicBezTo>
                <a:cubicBezTo>
                  <a:pt x="1923" y="74"/>
                  <a:pt x="1890" y="100"/>
                  <a:pt x="1865" y="118"/>
                </a:cubicBezTo>
                <a:lnTo>
                  <a:pt x="1824" y="149"/>
                </a:lnTo>
                <a:lnTo>
                  <a:pt x="1875" y="154"/>
                </a:lnTo>
                <a:cubicBezTo>
                  <a:pt x="1918" y="159"/>
                  <a:pt x="1981" y="168"/>
                  <a:pt x="2046" y="182"/>
                </a:cubicBezTo>
                <a:cubicBezTo>
                  <a:pt x="2096" y="194"/>
                  <a:pt x="2147" y="210"/>
                  <a:pt x="2189" y="229"/>
                </a:cubicBezTo>
                <a:cubicBezTo>
                  <a:pt x="2197" y="232"/>
                  <a:pt x="2193" y="233"/>
                  <a:pt x="2191" y="234"/>
                </a:cubicBezTo>
                <a:cubicBezTo>
                  <a:pt x="2172" y="246"/>
                  <a:pt x="2149" y="263"/>
                  <a:pt x="2120" y="282"/>
                </a:cubicBezTo>
                <a:cubicBezTo>
                  <a:pt x="2041" y="335"/>
                  <a:pt x="1930" y="411"/>
                  <a:pt x="1824" y="490"/>
                </a:cubicBezTo>
                <a:cubicBezTo>
                  <a:pt x="1731" y="560"/>
                  <a:pt x="1642" y="630"/>
                  <a:pt x="1585" y="690"/>
                </a:cubicBezTo>
                <a:cubicBezTo>
                  <a:pt x="1572" y="704"/>
                  <a:pt x="1574" y="703"/>
                  <a:pt x="1553" y="700"/>
                </a:cubicBezTo>
                <a:cubicBezTo>
                  <a:pt x="1544" y="699"/>
                  <a:pt x="1536" y="698"/>
                  <a:pt x="1528" y="698"/>
                </a:cubicBezTo>
                <a:cubicBezTo>
                  <a:pt x="1502" y="698"/>
                  <a:pt x="1481" y="705"/>
                  <a:pt x="1465" y="716"/>
                </a:cubicBezTo>
                <a:cubicBezTo>
                  <a:pt x="1448" y="727"/>
                  <a:pt x="1438" y="741"/>
                  <a:pt x="1431" y="755"/>
                </a:cubicBezTo>
                <a:cubicBezTo>
                  <a:pt x="1424" y="768"/>
                  <a:pt x="1421" y="782"/>
                  <a:pt x="1421" y="796"/>
                </a:cubicBezTo>
                <a:cubicBezTo>
                  <a:pt x="1421" y="829"/>
                  <a:pt x="1441" y="855"/>
                  <a:pt x="1465" y="873"/>
                </a:cubicBezTo>
                <a:cubicBezTo>
                  <a:pt x="1490" y="891"/>
                  <a:pt x="1521" y="901"/>
                  <a:pt x="1551" y="904"/>
                </a:cubicBezTo>
                <a:lnTo>
                  <a:pt x="1554" y="864"/>
                </a:lnTo>
                <a:cubicBezTo>
                  <a:pt x="1532" y="862"/>
                  <a:pt x="1507" y="853"/>
                  <a:pt x="1489" y="840"/>
                </a:cubicBezTo>
                <a:cubicBezTo>
                  <a:pt x="1471" y="827"/>
                  <a:pt x="1461" y="812"/>
                  <a:pt x="1461" y="796"/>
                </a:cubicBezTo>
                <a:cubicBezTo>
                  <a:pt x="1461" y="789"/>
                  <a:pt x="1463" y="782"/>
                  <a:pt x="1467" y="773"/>
                </a:cubicBezTo>
                <a:cubicBezTo>
                  <a:pt x="1471" y="764"/>
                  <a:pt x="1478" y="756"/>
                  <a:pt x="1487" y="750"/>
                </a:cubicBezTo>
                <a:cubicBezTo>
                  <a:pt x="1497" y="743"/>
                  <a:pt x="1509" y="739"/>
                  <a:pt x="1528" y="738"/>
                </a:cubicBezTo>
                <a:cubicBezTo>
                  <a:pt x="1540" y="738"/>
                  <a:pt x="1555" y="741"/>
                  <a:pt x="1573" y="746"/>
                </a:cubicBezTo>
                <a:lnTo>
                  <a:pt x="1585" y="750"/>
                </a:lnTo>
                <a:lnTo>
                  <a:pt x="1594" y="740"/>
                </a:lnTo>
                <a:cubicBezTo>
                  <a:pt x="1662" y="661"/>
                  <a:pt x="1814" y="545"/>
                  <a:pt x="1954" y="446"/>
                </a:cubicBezTo>
                <a:cubicBezTo>
                  <a:pt x="1970" y="434"/>
                  <a:pt x="1986" y="423"/>
                  <a:pt x="2002" y="412"/>
                </a:cubicBezTo>
                <a:cubicBezTo>
                  <a:pt x="2014" y="468"/>
                  <a:pt x="2017" y="534"/>
                  <a:pt x="2017" y="581"/>
                </a:cubicBezTo>
                <a:cubicBezTo>
                  <a:pt x="2017" y="601"/>
                  <a:pt x="2017" y="617"/>
                  <a:pt x="2016" y="629"/>
                </a:cubicBezTo>
                <a:cubicBezTo>
                  <a:pt x="2016" y="640"/>
                  <a:pt x="2015" y="646"/>
                  <a:pt x="2015" y="646"/>
                </a:cubicBezTo>
                <a:lnTo>
                  <a:pt x="2014" y="660"/>
                </a:lnTo>
                <a:lnTo>
                  <a:pt x="2026" y="666"/>
                </a:lnTo>
                <a:lnTo>
                  <a:pt x="2029" y="668"/>
                </a:lnTo>
                <a:cubicBezTo>
                  <a:pt x="2037" y="672"/>
                  <a:pt x="2057" y="683"/>
                  <a:pt x="2073" y="697"/>
                </a:cubicBezTo>
                <a:cubicBezTo>
                  <a:pt x="2081" y="704"/>
                  <a:pt x="2089" y="711"/>
                  <a:pt x="2094" y="718"/>
                </a:cubicBezTo>
                <a:cubicBezTo>
                  <a:pt x="2099" y="724"/>
                  <a:pt x="2101" y="730"/>
                  <a:pt x="2100" y="732"/>
                </a:cubicBezTo>
                <a:lnTo>
                  <a:pt x="2100" y="733"/>
                </a:lnTo>
                <a:lnTo>
                  <a:pt x="2100" y="732"/>
                </a:lnTo>
                <a:cubicBezTo>
                  <a:pt x="2100" y="737"/>
                  <a:pt x="2098" y="743"/>
                  <a:pt x="2093" y="750"/>
                </a:cubicBezTo>
                <a:cubicBezTo>
                  <a:pt x="2085" y="760"/>
                  <a:pt x="2071" y="771"/>
                  <a:pt x="2060" y="779"/>
                </a:cubicBezTo>
                <a:cubicBezTo>
                  <a:pt x="2054" y="783"/>
                  <a:pt x="2049" y="786"/>
                  <a:pt x="2045" y="788"/>
                </a:cubicBezTo>
                <a:lnTo>
                  <a:pt x="2041" y="791"/>
                </a:lnTo>
                <a:lnTo>
                  <a:pt x="2039" y="791"/>
                </a:lnTo>
                <a:lnTo>
                  <a:pt x="2031" y="796"/>
                </a:lnTo>
                <a:lnTo>
                  <a:pt x="2029" y="805"/>
                </a:lnTo>
                <a:cubicBezTo>
                  <a:pt x="2029" y="805"/>
                  <a:pt x="2028" y="809"/>
                  <a:pt x="2026" y="817"/>
                </a:cubicBezTo>
                <a:cubicBezTo>
                  <a:pt x="2019" y="845"/>
                  <a:pt x="1999" y="914"/>
                  <a:pt x="1968" y="980"/>
                </a:cubicBezTo>
                <a:cubicBezTo>
                  <a:pt x="1952" y="1013"/>
                  <a:pt x="1933" y="1044"/>
                  <a:pt x="1911" y="1069"/>
                </a:cubicBezTo>
                <a:cubicBezTo>
                  <a:pt x="1890" y="1093"/>
                  <a:pt x="1866" y="1110"/>
                  <a:pt x="1841" y="1116"/>
                </a:cubicBezTo>
                <a:cubicBezTo>
                  <a:pt x="1774" y="1134"/>
                  <a:pt x="1715" y="1143"/>
                  <a:pt x="1659" y="1173"/>
                </a:cubicBezTo>
                <a:cubicBezTo>
                  <a:pt x="1607" y="1201"/>
                  <a:pt x="1560" y="1247"/>
                  <a:pt x="1514" y="1328"/>
                </a:cubicBezTo>
                <a:cubicBezTo>
                  <a:pt x="1488" y="1320"/>
                  <a:pt x="1460" y="1317"/>
                  <a:pt x="1431" y="1317"/>
                </a:cubicBezTo>
                <a:cubicBezTo>
                  <a:pt x="1425" y="1317"/>
                  <a:pt x="1419" y="1317"/>
                  <a:pt x="1413" y="1317"/>
                </a:cubicBezTo>
                <a:cubicBezTo>
                  <a:pt x="1435" y="1277"/>
                  <a:pt x="1445" y="1223"/>
                  <a:pt x="1445" y="1168"/>
                </a:cubicBezTo>
                <a:cubicBezTo>
                  <a:pt x="1445" y="1097"/>
                  <a:pt x="1428" y="1023"/>
                  <a:pt x="1385" y="973"/>
                </a:cubicBezTo>
                <a:lnTo>
                  <a:pt x="1390" y="965"/>
                </a:lnTo>
                <a:cubicBezTo>
                  <a:pt x="1415" y="928"/>
                  <a:pt x="1441" y="894"/>
                  <a:pt x="1456" y="879"/>
                </a:cubicBezTo>
                <a:lnTo>
                  <a:pt x="1428" y="850"/>
                </a:lnTo>
                <a:close/>
                <a:moveTo>
                  <a:pt x="1494" y="2557"/>
                </a:moveTo>
                <a:cubicBezTo>
                  <a:pt x="1490" y="2564"/>
                  <a:pt x="1487" y="2569"/>
                  <a:pt x="1485" y="2574"/>
                </a:cubicBezTo>
                <a:lnTo>
                  <a:pt x="1476" y="2591"/>
                </a:lnTo>
                <a:lnTo>
                  <a:pt x="1492" y="2601"/>
                </a:lnTo>
                <a:cubicBezTo>
                  <a:pt x="1540" y="2632"/>
                  <a:pt x="1618" y="2711"/>
                  <a:pt x="1689" y="2796"/>
                </a:cubicBezTo>
                <a:cubicBezTo>
                  <a:pt x="1761" y="2882"/>
                  <a:pt x="1828" y="2973"/>
                  <a:pt x="1859" y="3028"/>
                </a:cubicBezTo>
                <a:cubicBezTo>
                  <a:pt x="1885" y="3074"/>
                  <a:pt x="1904" y="3150"/>
                  <a:pt x="1917" y="3233"/>
                </a:cubicBezTo>
                <a:cubicBezTo>
                  <a:pt x="1929" y="3308"/>
                  <a:pt x="1935" y="3389"/>
                  <a:pt x="1940" y="3460"/>
                </a:cubicBezTo>
                <a:cubicBezTo>
                  <a:pt x="1941" y="3476"/>
                  <a:pt x="1943" y="3476"/>
                  <a:pt x="1935" y="3486"/>
                </a:cubicBezTo>
                <a:cubicBezTo>
                  <a:pt x="1919" y="3507"/>
                  <a:pt x="1876" y="3540"/>
                  <a:pt x="1829" y="3566"/>
                </a:cubicBezTo>
                <a:cubicBezTo>
                  <a:pt x="1795" y="3585"/>
                  <a:pt x="1758" y="3601"/>
                  <a:pt x="1727" y="3609"/>
                </a:cubicBezTo>
                <a:cubicBezTo>
                  <a:pt x="1707" y="3615"/>
                  <a:pt x="1707" y="3615"/>
                  <a:pt x="1699" y="3597"/>
                </a:cubicBezTo>
                <a:cubicBezTo>
                  <a:pt x="1648" y="3481"/>
                  <a:pt x="1604" y="3352"/>
                  <a:pt x="1604" y="3227"/>
                </a:cubicBezTo>
                <a:lnTo>
                  <a:pt x="1604" y="3218"/>
                </a:lnTo>
                <a:lnTo>
                  <a:pt x="1596" y="3211"/>
                </a:lnTo>
                <a:cubicBezTo>
                  <a:pt x="1569" y="3191"/>
                  <a:pt x="1523" y="3166"/>
                  <a:pt x="1466" y="3138"/>
                </a:cubicBezTo>
                <a:cubicBezTo>
                  <a:pt x="1381" y="3097"/>
                  <a:pt x="1271" y="3052"/>
                  <a:pt x="1168" y="3016"/>
                </a:cubicBezTo>
                <a:cubicBezTo>
                  <a:pt x="1083" y="2986"/>
                  <a:pt x="1016" y="2957"/>
                  <a:pt x="914" y="2948"/>
                </a:cubicBezTo>
                <a:lnTo>
                  <a:pt x="911" y="2989"/>
                </a:lnTo>
                <a:cubicBezTo>
                  <a:pt x="944" y="2991"/>
                  <a:pt x="997" y="3004"/>
                  <a:pt x="1058" y="3022"/>
                </a:cubicBezTo>
                <a:cubicBezTo>
                  <a:pt x="1064" y="3024"/>
                  <a:pt x="1070" y="3026"/>
                  <a:pt x="1077" y="3028"/>
                </a:cubicBezTo>
                <a:cubicBezTo>
                  <a:pt x="1030" y="3089"/>
                  <a:pt x="962" y="3169"/>
                  <a:pt x="894" y="3238"/>
                </a:cubicBezTo>
                <a:cubicBezTo>
                  <a:pt x="852" y="3282"/>
                  <a:pt x="810" y="3322"/>
                  <a:pt x="773" y="3351"/>
                </a:cubicBezTo>
                <a:cubicBezTo>
                  <a:pt x="755" y="3365"/>
                  <a:pt x="739" y="3377"/>
                  <a:pt x="725" y="3385"/>
                </a:cubicBezTo>
                <a:cubicBezTo>
                  <a:pt x="711" y="3393"/>
                  <a:pt x="700" y="3397"/>
                  <a:pt x="695" y="3398"/>
                </a:cubicBezTo>
                <a:cubicBezTo>
                  <a:pt x="666" y="3401"/>
                  <a:pt x="609" y="3414"/>
                  <a:pt x="542" y="3432"/>
                </a:cubicBezTo>
                <a:cubicBezTo>
                  <a:pt x="485" y="3448"/>
                  <a:pt x="421" y="3467"/>
                  <a:pt x="366" y="3484"/>
                </a:cubicBezTo>
                <a:cubicBezTo>
                  <a:pt x="344" y="3490"/>
                  <a:pt x="347" y="3493"/>
                  <a:pt x="335" y="3471"/>
                </a:cubicBezTo>
                <a:cubicBezTo>
                  <a:pt x="314" y="3438"/>
                  <a:pt x="287" y="3375"/>
                  <a:pt x="271" y="3304"/>
                </a:cubicBezTo>
                <a:cubicBezTo>
                  <a:pt x="269" y="3295"/>
                  <a:pt x="268" y="3295"/>
                  <a:pt x="282" y="3289"/>
                </a:cubicBezTo>
                <a:cubicBezTo>
                  <a:pt x="444" y="3206"/>
                  <a:pt x="585" y="3148"/>
                  <a:pt x="659" y="3129"/>
                </a:cubicBezTo>
                <a:lnTo>
                  <a:pt x="674" y="3125"/>
                </a:lnTo>
                <a:lnTo>
                  <a:pt x="675" y="3110"/>
                </a:lnTo>
                <a:lnTo>
                  <a:pt x="674" y="3110"/>
                </a:lnTo>
                <a:lnTo>
                  <a:pt x="675" y="3110"/>
                </a:lnTo>
                <a:lnTo>
                  <a:pt x="675" y="3110"/>
                </a:lnTo>
                <a:lnTo>
                  <a:pt x="674" y="3110"/>
                </a:lnTo>
                <a:lnTo>
                  <a:pt x="675" y="3110"/>
                </a:lnTo>
                <a:cubicBezTo>
                  <a:pt x="675" y="3099"/>
                  <a:pt x="687" y="2963"/>
                  <a:pt x="708" y="2799"/>
                </a:cubicBezTo>
                <a:cubicBezTo>
                  <a:pt x="716" y="2734"/>
                  <a:pt x="726" y="2663"/>
                  <a:pt x="737" y="2595"/>
                </a:cubicBezTo>
                <a:cubicBezTo>
                  <a:pt x="825" y="2578"/>
                  <a:pt x="978" y="2568"/>
                  <a:pt x="1124" y="2563"/>
                </a:cubicBezTo>
                <a:cubicBezTo>
                  <a:pt x="1280" y="2558"/>
                  <a:pt x="1430" y="2557"/>
                  <a:pt x="1494" y="2557"/>
                </a:cubicBezTo>
                <a:close/>
                <a:moveTo>
                  <a:pt x="731" y="2168"/>
                </a:moveTo>
                <a:cubicBezTo>
                  <a:pt x="740" y="2184"/>
                  <a:pt x="751" y="2207"/>
                  <a:pt x="760" y="2229"/>
                </a:cubicBezTo>
                <a:cubicBezTo>
                  <a:pt x="766" y="2244"/>
                  <a:pt x="772" y="2258"/>
                  <a:pt x="776" y="2271"/>
                </a:cubicBezTo>
                <a:cubicBezTo>
                  <a:pt x="777" y="2276"/>
                  <a:pt x="778" y="2280"/>
                  <a:pt x="779" y="2284"/>
                </a:cubicBezTo>
                <a:cubicBezTo>
                  <a:pt x="781" y="2294"/>
                  <a:pt x="781" y="2294"/>
                  <a:pt x="775" y="2296"/>
                </a:cubicBezTo>
                <a:cubicBezTo>
                  <a:pt x="771" y="2298"/>
                  <a:pt x="765" y="2300"/>
                  <a:pt x="759" y="2302"/>
                </a:cubicBezTo>
                <a:cubicBezTo>
                  <a:pt x="733" y="2310"/>
                  <a:pt x="695" y="2318"/>
                  <a:pt x="663" y="2323"/>
                </a:cubicBezTo>
                <a:cubicBezTo>
                  <a:pt x="672" y="2306"/>
                  <a:pt x="680" y="2289"/>
                  <a:pt x="687" y="2273"/>
                </a:cubicBezTo>
                <a:cubicBezTo>
                  <a:pt x="696" y="2255"/>
                  <a:pt x="702" y="2238"/>
                  <a:pt x="706" y="2227"/>
                </a:cubicBezTo>
                <a:cubicBezTo>
                  <a:pt x="711" y="2215"/>
                  <a:pt x="711" y="2215"/>
                  <a:pt x="717" y="2200"/>
                </a:cubicBezTo>
                <a:lnTo>
                  <a:pt x="731" y="2168"/>
                </a:lnTo>
                <a:close/>
                <a:moveTo>
                  <a:pt x="1330" y="2849"/>
                </a:moveTo>
                <a:cubicBezTo>
                  <a:pt x="1415" y="2831"/>
                  <a:pt x="1478" y="2791"/>
                  <a:pt x="1518" y="2750"/>
                </a:cubicBezTo>
                <a:lnTo>
                  <a:pt x="1490" y="2721"/>
                </a:lnTo>
                <a:cubicBezTo>
                  <a:pt x="1454" y="2757"/>
                  <a:pt x="1398" y="2793"/>
                  <a:pt x="1321" y="2809"/>
                </a:cubicBezTo>
                <a:lnTo>
                  <a:pt x="1330" y="2849"/>
                </a:lnTo>
                <a:close/>
                <a:moveTo>
                  <a:pt x="978" y="1517"/>
                </a:moveTo>
                <a:cubicBezTo>
                  <a:pt x="953" y="1507"/>
                  <a:pt x="891" y="1482"/>
                  <a:pt x="826" y="1458"/>
                </a:cubicBezTo>
                <a:cubicBezTo>
                  <a:pt x="784" y="1441"/>
                  <a:pt x="740" y="1425"/>
                  <a:pt x="705" y="1412"/>
                </a:cubicBezTo>
                <a:cubicBezTo>
                  <a:pt x="695" y="1408"/>
                  <a:pt x="686" y="1405"/>
                  <a:pt x="678" y="1402"/>
                </a:cubicBezTo>
                <a:cubicBezTo>
                  <a:pt x="686" y="1393"/>
                  <a:pt x="694" y="1384"/>
                  <a:pt x="702" y="1375"/>
                </a:cubicBezTo>
                <a:cubicBezTo>
                  <a:pt x="754" y="1320"/>
                  <a:pt x="813" y="1285"/>
                  <a:pt x="894" y="1285"/>
                </a:cubicBezTo>
                <a:cubicBezTo>
                  <a:pt x="932" y="1285"/>
                  <a:pt x="975" y="1293"/>
                  <a:pt x="1024" y="1311"/>
                </a:cubicBezTo>
                <a:lnTo>
                  <a:pt x="1027" y="1303"/>
                </a:lnTo>
                <a:cubicBezTo>
                  <a:pt x="1015" y="1278"/>
                  <a:pt x="1010" y="1275"/>
                  <a:pt x="995" y="1259"/>
                </a:cubicBezTo>
                <a:cubicBezTo>
                  <a:pt x="959" y="1249"/>
                  <a:pt x="925" y="1244"/>
                  <a:pt x="894" y="1244"/>
                </a:cubicBezTo>
                <a:cubicBezTo>
                  <a:pt x="800" y="1244"/>
                  <a:pt x="729" y="1287"/>
                  <a:pt x="672" y="1347"/>
                </a:cubicBezTo>
                <a:cubicBezTo>
                  <a:pt x="660" y="1360"/>
                  <a:pt x="648" y="1374"/>
                  <a:pt x="637" y="1388"/>
                </a:cubicBezTo>
                <a:cubicBezTo>
                  <a:pt x="635" y="1388"/>
                  <a:pt x="633" y="1387"/>
                  <a:pt x="631" y="1387"/>
                </a:cubicBezTo>
                <a:lnTo>
                  <a:pt x="627" y="1402"/>
                </a:lnTo>
                <a:cubicBezTo>
                  <a:pt x="595" y="1446"/>
                  <a:pt x="567" y="1494"/>
                  <a:pt x="540" y="1542"/>
                </a:cubicBezTo>
                <a:cubicBezTo>
                  <a:pt x="535" y="1550"/>
                  <a:pt x="534" y="1550"/>
                  <a:pt x="528" y="1548"/>
                </a:cubicBezTo>
                <a:cubicBezTo>
                  <a:pt x="501" y="1542"/>
                  <a:pt x="482" y="1530"/>
                  <a:pt x="469" y="1516"/>
                </a:cubicBezTo>
                <a:cubicBezTo>
                  <a:pt x="453" y="1498"/>
                  <a:pt x="445" y="1475"/>
                  <a:pt x="445" y="1452"/>
                </a:cubicBezTo>
                <a:cubicBezTo>
                  <a:pt x="445" y="1446"/>
                  <a:pt x="446" y="1442"/>
                  <a:pt x="449" y="1436"/>
                </a:cubicBezTo>
                <a:cubicBezTo>
                  <a:pt x="457" y="1418"/>
                  <a:pt x="477" y="1377"/>
                  <a:pt x="508" y="1334"/>
                </a:cubicBezTo>
                <a:cubicBezTo>
                  <a:pt x="572" y="1246"/>
                  <a:pt x="648" y="1181"/>
                  <a:pt x="757" y="1181"/>
                </a:cubicBezTo>
                <a:cubicBezTo>
                  <a:pt x="815" y="1181"/>
                  <a:pt x="883" y="1196"/>
                  <a:pt x="936" y="1221"/>
                </a:cubicBezTo>
                <a:cubicBezTo>
                  <a:pt x="963" y="1234"/>
                  <a:pt x="986" y="1249"/>
                  <a:pt x="1003" y="1267"/>
                </a:cubicBezTo>
                <a:cubicBezTo>
                  <a:pt x="1015" y="1279"/>
                  <a:pt x="1024" y="1292"/>
                  <a:pt x="1029" y="1306"/>
                </a:cubicBezTo>
                <a:cubicBezTo>
                  <a:pt x="1031" y="1315"/>
                  <a:pt x="1032" y="1313"/>
                  <a:pt x="1034" y="1330"/>
                </a:cubicBezTo>
                <a:cubicBezTo>
                  <a:pt x="1034" y="1343"/>
                  <a:pt x="1030" y="1364"/>
                  <a:pt x="1024" y="1386"/>
                </a:cubicBezTo>
                <a:cubicBezTo>
                  <a:pt x="1013" y="1428"/>
                  <a:pt x="994" y="1478"/>
                  <a:pt x="978" y="1517"/>
                </a:cubicBezTo>
                <a:close/>
                <a:moveTo>
                  <a:pt x="1767" y="945"/>
                </a:moveTo>
                <a:cubicBezTo>
                  <a:pt x="1784" y="978"/>
                  <a:pt x="1811" y="998"/>
                  <a:pt x="1833" y="1010"/>
                </a:cubicBezTo>
                <a:cubicBezTo>
                  <a:pt x="1855" y="1021"/>
                  <a:pt x="1873" y="1025"/>
                  <a:pt x="1874" y="1025"/>
                </a:cubicBezTo>
                <a:lnTo>
                  <a:pt x="1882" y="985"/>
                </a:lnTo>
                <a:lnTo>
                  <a:pt x="1882" y="985"/>
                </a:lnTo>
                <a:cubicBezTo>
                  <a:pt x="1880" y="985"/>
                  <a:pt x="1865" y="981"/>
                  <a:pt x="1849" y="972"/>
                </a:cubicBezTo>
                <a:cubicBezTo>
                  <a:pt x="1832" y="963"/>
                  <a:pt x="1814" y="948"/>
                  <a:pt x="1803" y="926"/>
                </a:cubicBezTo>
                <a:lnTo>
                  <a:pt x="1767" y="945"/>
                </a:lnTo>
                <a:close/>
                <a:moveTo>
                  <a:pt x="982" y="262"/>
                </a:moveTo>
                <a:cubicBezTo>
                  <a:pt x="1008" y="272"/>
                  <a:pt x="1032" y="282"/>
                  <a:pt x="1050" y="289"/>
                </a:cubicBezTo>
                <a:cubicBezTo>
                  <a:pt x="1068" y="296"/>
                  <a:pt x="1079" y="300"/>
                  <a:pt x="1079" y="300"/>
                </a:cubicBezTo>
                <a:lnTo>
                  <a:pt x="1094" y="262"/>
                </a:lnTo>
                <a:cubicBezTo>
                  <a:pt x="1094" y="262"/>
                  <a:pt x="1049" y="244"/>
                  <a:pt x="996" y="224"/>
                </a:cubicBezTo>
                <a:lnTo>
                  <a:pt x="982" y="2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EB60DB-F510-44F8-9A68-DF6B385F8092}"/>
              </a:ext>
            </a:extLst>
          </p:cNvPr>
          <p:cNvSpPr/>
          <p:nvPr/>
        </p:nvSpPr>
        <p:spPr>
          <a:xfrm>
            <a:off x="4007417" y="564385"/>
            <a:ext cx="8092725" cy="4046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</a:p>
          <a:p>
            <a:pPr algn="ctr">
              <a:lnSpc>
                <a:spcPct val="1070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– диалоговая площадка </a:t>
            </a:r>
          </a:p>
          <a:p>
            <a:pPr algn="ctr">
              <a:lnSpc>
                <a:spcPct val="1070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участников </a:t>
            </a:r>
          </a:p>
          <a:p>
            <a:pPr algn="ctr">
              <a:lnSpc>
                <a:spcPct val="1070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отношений»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(создание личностно - развивающей образовательной среды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смешанного типа  (с преобладанием творческого)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улучшенными характеристиками эмоциональности,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когерентности, социальной активности  и обобщенности)</a:t>
            </a:r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 – 2022-2025гг.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11244" y="4611134"/>
            <a:ext cx="69394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Пензенская область, г. Пенза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МБДОУ детский сад  № 10 города Пензы </a:t>
            </a:r>
            <a:r>
              <a:rPr lang="en-US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 </a:t>
            </a: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«Калейдоскоп»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altLang="ru-RU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Rasa" charset="0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Зюзина Светлана Николаевна, заведующий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ru-RU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Истрашкина</a:t>
            </a: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 Надежда Викторовна, заместитель заведующего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Липатова Ольга Николаевна, педагог-психолог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ru-RU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Кулюцина</a:t>
            </a: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 Татьяна Валерьевна,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методист ГАОУ ДПО ИРР ПО, член РОСК</a:t>
            </a:r>
            <a:endParaRPr lang="ru-RU" altLang="ru-RU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Rasa" charset="0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Rasa" charset="0"/>
              </a:rPr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47182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85">
            <a:extLst>
              <a:ext uri="{FF2B5EF4-FFF2-40B4-BE49-F238E27FC236}">
                <a16:creationId xmlns:a16="http://schemas.microsoft.com/office/drawing/2014/main" id="{A7001191-AB0E-5949-9E3C-31D60D469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62" y="1531341"/>
            <a:ext cx="11032314" cy="532665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algn="ctr">
              <a:buClr>
                <a:srgbClr val="F69200"/>
              </a:buClr>
              <a:buSzPct val="100000"/>
            </a:pP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Существующие барьеры коммуникации в ОО</a:t>
            </a:r>
            <a:r>
              <a:rPr lang="ru-RU" altLang="ru-RU" sz="2000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altLang="ru-RU" sz="2000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территориальная отдаленность корпусов,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обновление педагогического состава в силу объективных причин</a:t>
            </a:r>
            <a:r>
              <a:rPr lang="ru-RU" altLang="ru-RU" sz="2000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мешают созданию согласованности, обобщенности 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доброжелательности в образовательной среде. </a:t>
            </a:r>
          </a:p>
          <a:p>
            <a:pPr algn="ctr">
              <a:buClr>
                <a:srgbClr val="F69200"/>
              </a:buClr>
              <a:buSzPct val="100000"/>
            </a:pPr>
            <a:endParaRPr lang="ru-RU" altLang="ru-RU" sz="2000" dirty="0"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F69200"/>
              </a:buClr>
              <a:buSzPct val="100000"/>
            </a:pPr>
            <a:endParaRPr lang="ru-RU" altLang="ru-RU" sz="2000" dirty="0"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F69200"/>
              </a:buClr>
              <a:buSzPct val="100000"/>
            </a:pPr>
            <a:endParaRPr lang="ru-RU" altLang="ru-RU" sz="2000" dirty="0"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F69200"/>
              </a:buClr>
              <a:buSzPct val="100000"/>
            </a:pPr>
            <a:endParaRPr lang="ru-RU" altLang="ru-RU" sz="2000" b="1" dirty="0">
              <a:latin typeface="Bookman Old Style" panose="020506040505050202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F69200"/>
              </a:buClr>
              <a:buSzPct val="100000"/>
            </a:pPr>
            <a:endParaRPr lang="ru-RU" altLang="ru-RU" sz="2000" b="1" dirty="0">
              <a:latin typeface="Bookman Old Style" panose="020506040505050202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F69200"/>
              </a:buClr>
              <a:buSzPct val="100000"/>
            </a:pPr>
            <a:r>
              <a:rPr lang="ru-RU" altLang="ru-RU" sz="2000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Необходимо создание среды смешанного типа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altLang="ru-RU" sz="2000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(с преобладанием творческого),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altLang="ru-RU" sz="2000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способствующей открытому и конструктивному взаимодействию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altLang="ru-RU" sz="2000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всех участников образовательных отношений,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удовлетворению их потребностей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статусности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buClr>
                <a:srgbClr val="F69200"/>
              </a:buClr>
              <a:buSzPct val="100000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определенности и общности.</a:t>
            </a:r>
            <a:endParaRPr lang="ru-RU" altLang="ru-RU" sz="2000" b="1" dirty="0"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F69200"/>
              </a:buClr>
              <a:buSzPct val="100000"/>
            </a:pPr>
            <a:endParaRPr lang="ru-RU" altLang="ru-RU" sz="2000" dirty="0"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F69200"/>
              </a:buClr>
              <a:buSzPct val="100000"/>
            </a:pPr>
            <a:endParaRPr lang="ru-RU" altLang="ru-RU" sz="2000" dirty="0">
              <a:solidFill>
                <a:srgbClr val="2297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F69200"/>
              </a:buClr>
              <a:buSzPct val="100000"/>
            </a:pPr>
            <a:r>
              <a:rPr lang="ru-RU" dirty="0"/>
              <a:t> </a:t>
            </a:r>
            <a:endParaRPr lang="ru-RU" altLang="ru-RU" sz="2661" dirty="0">
              <a:solidFill>
                <a:srgbClr val="2297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B Sans Text Thin" panose="020B0103040504020204" pitchFamily="34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84" y="3344779"/>
            <a:ext cx="1057705" cy="1215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BC134C-2EFC-49B5-BD15-DD6A99C0AA88}"/>
              </a:ext>
            </a:extLst>
          </p:cNvPr>
          <p:cNvSpPr txBox="1"/>
          <p:nvPr/>
        </p:nvSpPr>
        <p:spPr>
          <a:xfrm>
            <a:off x="1108082" y="883929"/>
            <a:ext cx="9381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Ключевая проблема</a:t>
            </a:r>
            <a:endParaRPr lang="ru-RU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калейдоскоп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28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85">
            <a:extLst>
              <a:ext uri="{FF2B5EF4-FFF2-40B4-BE49-F238E27FC236}">
                <a16:creationId xmlns:a16="http://schemas.microsoft.com/office/drawing/2014/main" id="{66A7CB49-2F08-424B-AF98-CD02DAD93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70" y="1125901"/>
            <a:ext cx="11487705" cy="553959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эмоциональной сферы, навыков конструктивного взаимодействия со сверстниками  и взрослыми;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-положительный психологический климат в группах ДОУ (положительная динамика на измерителе эмоций).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 внутренней мотивации  для профессионального и личностного роста, наличие  навыков конструктивной работы в команде;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личностного потенциала педагога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жизнеустойчивость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мотивированность, саморегуляция и др.);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профессиональной компетентности по вопросам развития у детей эмоциональной сферы.</a:t>
            </a:r>
          </a:p>
          <a:p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(законные представители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-удовлетворенность качеством дошкольного образования в ДОУ;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включенности в образовательный процесс ДОУ.</a:t>
            </a:r>
          </a:p>
          <a:p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-овладение методикой определения типа среды и путей ее трансформации в творческую;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эффективности управления учреждением;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престижа ДОУ.</a:t>
            </a:r>
          </a:p>
          <a:p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Социум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социально адаптированный ребенок.</a:t>
            </a: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методические профессиональные объединения педагогов: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изучение передового педагогического опыта.</a:t>
            </a:r>
            <a:endParaRPr lang="ru-RU" altLang="ru-RU" sz="3725" dirty="0">
              <a:latin typeface="Times New Roman" panose="02020603050405020304" pitchFamily="18" charset="0"/>
              <a:ea typeface="FedraSansPro-Light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7894" y="800480"/>
            <a:ext cx="57585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группы проекта, </a:t>
            </a:r>
            <a:r>
              <a:rPr lang="ru-RU" sz="2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endParaRPr lang="ru-RU" sz="2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0" y="5856798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7F330-9FF3-461D-A92E-00D4545F3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" y="922923"/>
            <a:ext cx="1444553" cy="1444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ADF06-B6DF-441D-A4F1-00E9B8DA5430}"/>
              </a:ext>
            </a:extLst>
          </p:cNvPr>
          <p:cNvSpPr txBox="1"/>
          <p:nvPr/>
        </p:nvSpPr>
        <p:spPr>
          <a:xfrm>
            <a:off x="4500978" y="811398"/>
            <a:ext cx="211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306AB3-C24D-4D0D-BF7B-C8E115483B7B}"/>
              </a:ext>
            </a:extLst>
          </p:cNvPr>
          <p:cNvSpPr/>
          <p:nvPr/>
        </p:nvSpPr>
        <p:spPr>
          <a:xfrm>
            <a:off x="1125243" y="1262001"/>
            <a:ext cx="10306974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380" indent="-270380" algn="ctr">
              <a:lnSpc>
                <a:spcPts val="1920"/>
              </a:lnSpc>
              <a:spcBef>
                <a:spcPts val="799"/>
              </a:spcBef>
              <a:spcAft>
                <a:spcPts val="799"/>
              </a:spcAft>
              <a:buClr>
                <a:srgbClr val="F69200"/>
              </a:buClr>
              <a:buSzPct val="100000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FedraSansPro-Light"/>
                <a:cs typeface="Times New Roman" panose="02020603050405020304" pitchFamily="18" charset="0"/>
              </a:rPr>
              <a:t>Создание личностно-развивающей образовательной среды смешанного типа (с преобладанием творческого), с улучшенными характеристиками эмоциональности, когерентности и обобщенности для формирования активной свободной личности,  способной эффективно управлять своими эмоциями и поведением, конструктивно взаимодействовать с другими, нацеленной на саморазвитие и самоопределение.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02A004-B565-465F-AF48-B0FDF13A6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9" y="2710567"/>
            <a:ext cx="669154" cy="6691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2D62E5-B198-4373-B058-BECA6C0C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9" y="3553281"/>
            <a:ext cx="669154" cy="669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812B8D-2755-4E5E-8340-6010B64C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5" y="4626344"/>
            <a:ext cx="669156" cy="6691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5D6B60-341C-4DFA-B2D1-47ADB8DD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9" y="5441341"/>
            <a:ext cx="631421" cy="63142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4011123-7E6F-461F-8187-A4C145D3853E}"/>
              </a:ext>
            </a:extLst>
          </p:cNvPr>
          <p:cNvSpPr/>
          <p:nvPr/>
        </p:nvSpPr>
        <p:spPr>
          <a:xfrm>
            <a:off x="493822" y="4849580"/>
            <a:ext cx="10938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внутренней мотивации родителей к  более активному участию в делах и управлении</a:t>
            </a:r>
          </a:p>
          <a:p>
            <a:pPr lvl="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ДОУ, становление позиции партнерства и сотрудничества.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1BF6C8-51C0-4C85-938D-17AB104D93E8}"/>
              </a:ext>
            </a:extLst>
          </p:cNvPr>
          <p:cNvSpPr/>
          <p:nvPr/>
        </p:nvSpPr>
        <p:spPr>
          <a:xfrm>
            <a:off x="881439" y="3578885"/>
            <a:ext cx="10544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эффективной системы мотивации педагогов</a:t>
            </a:r>
            <a:r>
              <a:rPr lang="ru-RU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профессионального и личностного роста,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самореализации,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конструктивной работы в команде. </a:t>
            </a:r>
          </a:p>
          <a:p>
            <a:pPr indent="540385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и эффективное использование инновационных подходов и методик личностно-развивающего обучения.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73502D1-C7F0-45AB-986D-AA0698ECB614}"/>
              </a:ext>
            </a:extLst>
          </p:cNvPr>
          <p:cNvSpPr/>
          <p:nvPr/>
        </p:nvSpPr>
        <p:spPr>
          <a:xfrm>
            <a:off x="959577" y="5563915"/>
            <a:ext cx="10387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управленческих компетенций,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образовательной организации,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личностное развитие.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11EC1FE-CA45-48D4-A21D-83EE04630CC7}"/>
              </a:ext>
            </a:extLst>
          </p:cNvPr>
          <p:cNvSpPr/>
          <p:nvPr/>
        </p:nvSpPr>
        <p:spPr>
          <a:xfrm>
            <a:off x="1038449" y="2813847"/>
            <a:ext cx="10115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эмоциональной сферы,  улучшение межличностных отношений, с</a:t>
            </a:r>
            <a:r>
              <a:rPr lang="ru-RU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вободное разновозрастное  и межгрупповое общение.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Безусловное принятие ребенка со всеми его особенностями. </a:t>
            </a:r>
          </a:p>
        </p:txBody>
      </p:sp>
      <p:pic>
        <p:nvPicPr>
          <p:cNvPr id="14" name="Рисунок 13" descr="калейдоскоп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7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B9A024-B3C3-4F59-B733-1E22EC982879}"/>
              </a:ext>
            </a:extLst>
          </p:cNvPr>
          <p:cNvSpPr txBox="1"/>
          <p:nvPr/>
        </p:nvSpPr>
        <p:spPr>
          <a:xfrm>
            <a:off x="-36327" y="356069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/>
          </a:p>
          <a:p>
            <a:endParaRPr lang="ru-RU" sz="16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9D2509-9DDA-464D-9F4F-B3787C98EF3F}"/>
              </a:ext>
            </a:extLst>
          </p:cNvPr>
          <p:cNvSpPr/>
          <p:nvPr/>
        </p:nvSpPr>
        <p:spPr>
          <a:xfrm>
            <a:off x="1936361" y="703383"/>
            <a:ext cx="78140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FedraSansPro-Light"/>
                <a:cs typeface="Times New Roman" panose="02020603050405020304" pitchFamily="18" charset="0"/>
              </a:rPr>
              <a:t>Образ желаемого состояния ОО в итоге построения ЛРОС</a:t>
            </a:r>
          </a:p>
          <a:p>
            <a:pPr algn="ctr"/>
            <a:r>
              <a:rPr lang="ru-RU" altLang="ru-RU" sz="2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FedraSansPro-Light"/>
                <a:cs typeface="Times New Roman" panose="02020603050405020304" pitchFamily="18" charset="0"/>
              </a:rPr>
              <a:t>(по формуле «3+2»)</a:t>
            </a:r>
            <a:endParaRPr lang="ru-RU" sz="2200" b="1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C2B9215-78BB-4759-826F-E9CE2E934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3" y="874347"/>
            <a:ext cx="3378299" cy="2575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9C3071-C0FE-4C66-B994-3C02FAF54C36}"/>
              </a:ext>
            </a:extLst>
          </p:cNvPr>
          <p:cNvSpPr txBox="1"/>
          <p:nvPr/>
        </p:nvSpPr>
        <p:spPr>
          <a:xfrm>
            <a:off x="957139" y="1641326"/>
            <a:ext cx="1831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</a:t>
            </a:r>
          </a:p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</a:t>
            </a:r>
          </a:p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компонент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8A6463-F7D7-43A3-A8B3-6987393A8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035" y="1101583"/>
            <a:ext cx="3263161" cy="24881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D8EF9C8-A6F6-4F21-A660-D6A9AFE2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749" y="903505"/>
            <a:ext cx="3378300" cy="25758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0DC56A-8972-4A63-9DDD-640B57F1BB58}"/>
              </a:ext>
            </a:extLst>
          </p:cNvPr>
          <p:cNvSpPr txBox="1"/>
          <p:nvPr/>
        </p:nvSpPr>
        <p:spPr>
          <a:xfrm>
            <a:off x="5580356" y="1893397"/>
            <a:ext cx="1398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</a:t>
            </a:r>
          </a:p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компонент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066519-174D-4B46-91E4-29EC4E4E50E7}"/>
              </a:ext>
            </a:extLst>
          </p:cNvPr>
          <p:cNvSpPr txBox="1"/>
          <p:nvPr/>
        </p:nvSpPr>
        <p:spPr>
          <a:xfrm>
            <a:off x="9534772" y="1681944"/>
            <a:ext cx="1894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предметный 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51AAC31-5FCC-4616-A696-3B3E636F0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18" y="5258309"/>
            <a:ext cx="2448504" cy="154419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50BA70F-1174-4A09-ADFB-5436F24AA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6" y="3145806"/>
            <a:ext cx="431366" cy="43136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D1DA82F-7601-440D-9D4E-7028C94ED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17" y="3697834"/>
            <a:ext cx="333904" cy="4612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AA1499D-FD7D-4152-9962-75A7CF791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336" y="4789566"/>
            <a:ext cx="411069" cy="4110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6AA1751-4E2E-46C0-A5D2-B78557309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" y="5388518"/>
            <a:ext cx="378163" cy="37816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8D64047-9793-4BE3-BB9B-A217C7CF2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173" y="3818131"/>
            <a:ext cx="384280" cy="38428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FCD5D90-EDD6-41BD-AE59-6EDB5094A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8" y="4616938"/>
            <a:ext cx="378163" cy="3781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DEE9001-99F7-41D8-B645-C33C088AD741}"/>
              </a:ext>
            </a:extLst>
          </p:cNvPr>
          <p:cNvSpPr txBox="1"/>
          <p:nvPr/>
        </p:nvSpPr>
        <p:spPr>
          <a:xfrm>
            <a:off x="414671" y="3269395"/>
            <a:ext cx="3844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локальные акты ДОУ.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9CD3329-EC14-423D-AD95-E2C954DF44C5}"/>
              </a:ext>
            </a:extLst>
          </p:cNvPr>
          <p:cNvSpPr/>
          <p:nvPr/>
        </p:nvSpPr>
        <p:spPr>
          <a:xfrm>
            <a:off x="392105" y="3798070"/>
            <a:ext cx="8336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ООП ДО </a:t>
            </a:r>
          </a:p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часть, формируемая участниками</a:t>
            </a:r>
          </a:p>
          <a:p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образовательных отношений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1400" b="1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A71FAFE-6615-4B9E-837A-2CD473D5FBB3}"/>
              </a:ext>
            </a:extLst>
          </p:cNvPr>
          <p:cNvSpPr/>
          <p:nvPr/>
        </p:nvSpPr>
        <p:spPr>
          <a:xfrm>
            <a:off x="392105" y="472041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Разработана Программы развития ДОУ  </a:t>
            </a:r>
          </a:p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учетом реализации целей настоящего </a:t>
            </a:r>
          </a:p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по развитию ЛРОС.</a:t>
            </a:r>
            <a:endParaRPr lang="ru-RU" sz="1400" b="1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F8F8746-BD4A-4A63-B109-2CBE7E36799D}"/>
              </a:ext>
            </a:extLst>
          </p:cNvPr>
          <p:cNvSpPr/>
          <p:nvPr/>
        </p:nvSpPr>
        <p:spPr>
          <a:xfrm>
            <a:off x="368430" y="5505152"/>
            <a:ext cx="356116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Эффективное  использование </a:t>
            </a:r>
          </a:p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УМК «Школа возможностей»</a:t>
            </a:r>
          </a:p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комплект «СЭР дошкольников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подкаст для родителей «</a:t>
            </a:r>
            <a:r>
              <a:rPr lang="ru-RU" altLang="ru-RU" sz="1400" b="1" i="1" dirty="0" err="1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МамПапКаст</a:t>
            </a:r>
            <a:r>
              <a:rPr lang="ru-RU" altLang="ru-RU" sz="14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»,</a:t>
            </a:r>
            <a:r>
              <a:rPr lang="ru-RU" altLang="ru-RU" sz="14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14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игровой комплект «Палитра эмоций»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1400" b="1" i="1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C62FB5A-4AFA-4356-B35C-AD6189164B27}"/>
              </a:ext>
            </a:extLst>
          </p:cNvPr>
          <p:cNvSpPr/>
          <p:nvPr/>
        </p:nvSpPr>
        <p:spPr>
          <a:xfrm>
            <a:off x="4564340" y="382720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 системы методического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и поддержки педагогов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для начинающих педагогов «Первые шаги», </a:t>
            </a:r>
          </a:p>
          <a:p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наставничество, ПОС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b="1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CB9EB43-C410-4D3F-8033-79116ABC5ED4}"/>
              </a:ext>
            </a:extLst>
          </p:cNvPr>
          <p:cNvSpPr/>
          <p:nvPr/>
        </p:nvSpPr>
        <p:spPr>
          <a:xfrm>
            <a:off x="4578746" y="4804351"/>
            <a:ext cx="41080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корпоративной культуры коллектива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«4 шага ненасильственного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общения», «Квадрат настроения», 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«Соглашение о взаимоотношениях»).  </a:t>
            </a:r>
            <a:endParaRPr lang="ru-RU" sz="1400" b="1" i="1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27632B9-5320-4016-9571-AAA00DF42E28}"/>
              </a:ext>
            </a:extLst>
          </p:cNvPr>
          <p:cNvSpPr/>
          <p:nvPr/>
        </p:nvSpPr>
        <p:spPr>
          <a:xfrm>
            <a:off x="4560427" y="575016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подхода к использованию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 социального взаимодействия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(«Клуб выходного дня», диалоговая 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«Предлагаем, обсуждаем, решаем»).</a:t>
            </a:r>
            <a:endParaRPr lang="ru-RU" sz="1400" b="1" i="1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39A1784-8F53-4C3F-8989-7EB25FA0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798" y="5751664"/>
            <a:ext cx="355740" cy="4442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D2D8B71-8657-4F18-96FF-71CC16CDE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568" y="3246845"/>
            <a:ext cx="444006" cy="5544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5A0E0D-66EC-4EB6-97AA-250B5ED43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627" y="4941251"/>
            <a:ext cx="444006" cy="554414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65612475-BF64-4529-B58D-641D1CCDD341}"/>
              </a:ext>
            </a:extLst>
          </p:cNvPr>
          <p:cNvSpPr/>
          <p:nvPr/>
        </p:nvSpPr>
        <p:spPr>
          <a:xfrm>
            <a:off x="9176860" y="3263360"/>
            <a:ext cx="33220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</a:t>
            </a:r>
          </a:p>
          <a:p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подпроекта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«Волшебная страна эмоций»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 тренажерного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зала в зал психологической  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разгрузки, обогащение РППС 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комнаты релаксации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6546F24-B16A-4954-BABE-36261063529A}"/>
              </a:ext>
            </a:extLst>
          </p:cNvPr>
          <p:cNvSpPr/>
          <p:nvPr/>
        </p:nvSpPr>
        <p:spPr>
          <a:xfrm>
            <a:off x="9239711" y="5003809"/>
            <a:ext cx="1841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«Открытой стены».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E79C10-C271-407B-86A3-F69026B1FD80}"/>
              </a:ext>
            </a:extLst>
          </p:cNvPr>
          <p:cNvSpPr/>
          <p:nvPr/>
        </p:nvSpPr>
        <p:spPr>
          <a:xfrm>
            <a:off x="4634405" y="313159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качества взаимоотношений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детско-взрослой общности (воспитанники,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педагоги, родители, социальные партнеры).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B9BE444-9C61-412F-B736-C3BC0E786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342" y="3142399"/>
            <a:ext cx="384280" cy="3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B9A024-B3C3-4F59-B733-1E22EC982879}"/>
              </a:ext>
            </a:extLst>
          </p:cNvPr>
          <p:cNvSpPr txBox="1"/>
          <p:nvPr/>
        </p:nvSpPr>
        <p:spPr>
          <a:xfrm>
            <a:off x="261088" y="166249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23BA55-DC7D-4991-BC48-8BE08F31C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88" y="931916"/>
            <a:ext cx="3426564" cy="26126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16A4BD-1E0E-428A-8D75-293C2CD57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237" y="1001363"/>
            <a:ext cx="3426564" cy="26126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4409FF1-9409-4AB7-AC89-11EBF164B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654" y="4979514"/>
            <a:ext cx="2890568" cy="182298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CD14D0-4449-4848-9EC8-24B60D9E4D42}"/>
              </a:ext>
            </a:extLst>
          </p:cNvPr>
          <p:cNvSpPr/>
          <p:nvPr/>
        </p:nvSpPr>
        <p:spPr>
          <a:xfrm>
            <a:off x="1292388" y="1808706"/>
            <a:ext cx="1363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Ресурсное 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93BE8E-D53D-460A-8AFD-BEF1BBEA3BCF}"/>
              </a:ext>
            </a:extLst>
          </p:cNvPr>
          <p:cNvSpPr/>
          <p:nvPr/>
        </p:nvSpPr>
        <p:spPr>
          <a:xfrm>
            <a:off x="8288750" y="1886611"/>
            <a:ext cx="1777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spc="1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Управленческое </a:t>
            </a:r>
          </a:p>
          <a:p>
            <a:r>
              <a:rPr lang="ru-RU" sz="1600" b="1" spc="1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сопровождение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331B186-83FC-423A-AC14-B4BDED483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1" y="3145806"/>
            <a:ext cx="431366" cy="4313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12EFC2E-55B2-416C-8882-C829D905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44" y="3680782"/>
            <a:ext cx="431366" cy="43136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BEED547-F7B9-4434-8BFC-C175FE2AF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6" y="4219111"/>
            <a:ext cx="431366" cy="4313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0F798C9-8186-4C5F-86DF-DF2DC5A0F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6" y="5115442"/>
            <a:ext cx="431366" cy="4313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4B4EC3-DE23-487B-811A-735DC95C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650" y="3140413"/>
            <a:ext cx="431366" cy="43136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841E2F5-339C-49D0-8242-8BC063A49121}"/>
              </a:ext>
            </a:extLst>
          </p:cNvPr>
          <p:cNvSpPr/>
          <p:nvPr/>
        </p:nvSpPr>
        <p:spPr>
          <a:xfrm>
            <a:off x="353453" y="517402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материалы фонда,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пакет образовательных практик.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B42B47C-01AC-41F4-A0AB-0981CA737B7E}"/>
              </a:ext>
            </a:extLst>
          </p:cNvPr>
          <p:cNvSpPr/>
          <p:nvPr/>
        </p:nvSpPr>
        <p:spPr>
          <a:xfrm>
            <a:off x="353453" y="422044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финансовых средств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творческой ЛРОС ОО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(гранты, внебюджетные средства, спонсоры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99D8E9-5E50-4880-9386-411D351527D5}"/>
              </a:ext>
            </a:extLst>
          </p:cNvPr>
          <p:cNvSpPr/>
          <p:nvPr/>
        </p:nvSpPr>
        <p:spPr>
          <a:xfrm>
            <a:off x="353453" y="3227305"/>
            <a:ext cx="3851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 педагогов.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9AF8F1D-68B3-4B59-B599-51CF93251A00}"/>
              </a:ext>
            </a:extLst>
          </p:cNvPr>
          <p:cNvSpPr/>
          <p:nvPr/>
        </p:nvSpPr>
        <p:spPr>
          <a:xfrm>
            <a:off x="308944" y="3764274"/>
            <a:ext cx="4603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стимулирования оплаты труда педагогов.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C5EC160-A74C-4727-93D3-09FD5CF91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650" y="4253442"/>
            <a:ext cx="431366" cy="431366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32DAB75-DD02-424B-8662-DD17394D7941}"/>
              </a:ext>
            </a:extLst>
          </p:cNvPr>
          <p:cNvSpPr/>
          <p:nvPr/>
        </p:nvSpPr>
        <p:spPr>
          <a:xfrm>
            <a:off x="6889498" y="315304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проектных команд и их сопровождение,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связей с социальными партнерами,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информационного продвижения проекта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ОО и социуме.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8E70FDF-F05A-41CB-89B3-6F1531482A41}"/>
              </a:ext>
            </a:extLst>
          </p:cNvPr>
          <p:cNvSpPr/>
          <p:nvPr/>
        </p:nvSpPr>
        <p:spPr>
          <a:xfrm>
            <a:off x="6889498" y="432421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Делегирование управленческих полномочий. </a:t>
            </a:r>
          </a:p>
          <a:p>
            <a:endParaRPr lang="ru-RU" sz="1600" b="1" i="1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9D174A9-635C-46F8-845F-39C3E353D47D}"/>
              </a:ext>
            </a:extLst>
          </p:cNvPr>
          <p:cNvSpPr/>
          <p:nvPr/>
        </p:nvSpPr>
        <p:spPr>
          <a:xfrm>
            <a:off x="1666185" y="1039999"/>
            <a:ext cx="78140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FedraSansPro-Light"/>
                <a:cs typeface="Times New Roman" panose="02020603050405020304" pitchFamily="18" charset="0"/>
              </a:rPr>
              <a:t>Образ желаемого состояния ОО </a:t>
            </a:r>
          </a:p>
          <a:p>
            <a:pPr algn="ctr"/>
            <a:r>
              <a:rPr lang="ru-RU" altLang="ru-RU" sz="2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FedraSansPro-Light"/>
                <a:cs typeface="Times New Roman" panose="02020603050405020304" pitchFamily="18" charset="0"/>
              </a:rPr>
              <a:t>в итоге построения ЛРОС </a:t>
            </a:r>
          </a:p>
          <a:p>
            <a:pPr algn="ctr"/>
            <a:r>
              <a:rPr lang="ru-RU" altLang="ru-RU" sz="2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FedraSansPro-Light"/>
                <a:cs typeface="Times New Roman" panose="02020603050405020304" pitchFamily="18" charset="0"/>
              </a:rPr>
              <a:t>по формуле «3+2»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калейдоскоп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EF08CD4-755D-46D1-8F02-E83BE9184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450696"/>
              </p:ext>
            </p:extLst>
          </p:nvPr>
        </p:nvGraphicFramePr>
        <p:xfrm>
          <a:off x="1828801" y="1726031"/>
          <a:ext cx="7339262" cy="4069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7BDE829-E47C-4E63-A022-F60A7061970A}"/>
              </a:ext>
            </a:extLst>
          </p:cNvPr>
          <p:cNvSpPr txBox="1"/>
          <p:nvPr/>
        </p:nvSpPr>
        <p:spPr>
          <a:xfrm>
            <a:off x="2194002" y="992686"/>
            <a:ext cx="7803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изменений в развитии дошкольной среды </a:t>
            </a:r>
          </a:p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системных параметров</a:t>
            </a:r>
          </a:p>
        </p:txBody>
      </p:sp>
      <p:pic>
        <p:nvPicPr>
          <p:cNvPr id="6" name="Рисунок 5" descr="калейдоскоп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4" y="5844765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BDE829-E47C-4E63-A022-F60A7061970A}"/>
              </a:ext>
            </a:extLst>
          </p:cNvPr>
          <p:cNvSpPr txBox="1"/>
          <p:nvPr/>
        </p:nvSpPr>
        <p:spPr>
          <a:xfrm>
            <a:off x="1880105" y="725029"/>
            <a:ext cx="8431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изменений в развитии образовательной среды 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слабо выраженным параметрам)</a:t>
            </a:r>
          </a:p>
        </p:txBody>
      </p:sp>
      <p:pic>
        <p:nvPicPr>
          <p:cNvPr id="6" name="Рисунок 5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142487"/>
              </p:ext>
            </p:extLst>
          </p:nvPr>
        </p:nvGraphicFramePr>
        <p:xfrm>
          <a:off x="885176" y="1465895"/>
          <a:ext cx="10911637" cy="47747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2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117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Когерентность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работы группы кратковременного пребывания;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преемственности со школой.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275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Обобщенность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включение участников образовательных отношений в реализацию ООП, ПР ОО;</a:t>
                      </a:r>
                    </a:p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 и родители понимают перспективы развития ОО;</a:t>
                      </a:r>
                    </a:p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функционирование ПОС;</a:t>
                      </a:r>
                    </a:p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детско-взрослых сообществ;</a:t>
                      </a:r>
                    </a:p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родители - равноправные участники образовательного процесса. 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92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Активность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информационной 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открытости ОО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взаимодействие со СМИ, трансляция опыта инновационной работы МБДОУ  в педагогическом сообществе города, региона);</a:t>
                      </a:r>
                    </a:p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ДОУ – инициатор социально значимых акций.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297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Эмоциональность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включение активных форм взаимодействия в методическую работу ДОО, в мероприятия по взаимодействию с родителями;</a:t>
                      </a:r>
                    </a:p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совершенствование  разнообразной многофункциональной гибкой предметно-пространственной образовательной среды с ярко выраженным эмоциональным характером;</a:t>
                      </a:r>
                    </a:p>
                    <a:p>
                      <a:pPr marL="285750" marR="0" lvl="0" indent="-28575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плана культурно-массовых мероприятий со всеми участниками образовательных отношений.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339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85">
            <a:extLst>
              <a:ext uri="{FF2B5EF4-FFF2-40B4-BE49-F238E27FC236}">
                <a16:creationId xmlns:a16="http://schemas.microsoft.com/office/drawing/2014/main" id="{0BB1B01C-C11C-EA42-8CCF-770E25690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77" y="5941865"/>
            <a:ext cx="11434439" cy="344104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608354" indent="-608354" algn="just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buFont typeface="Arial" panose="020B0604020202020204" pitchFamily="34" charset="0"/>
              <a:buChar char="•"/>
            </a:pPr>
            <a:endParaRPr lang="ru-RU" altLang="ru-RU" sz="2000" b="1" dirty="0"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A64B2-D79A-48AF-AD76-874780582CFC}"/>
              </a:ext>
            </a:extLst>
          </p:cNvPr>
          <p:cNvSpPr txBox="1"/>
          <p:nvPr/>
        </p:nvSpPr>
        <p:spPr>
          <a:xfrm>
            <a:off x="3586579" y="15269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99AE-9AF1-4C15-BD8C-A346F9A69392}"/>
              </a:ext>
            </a:extLst>
          </p:cNvPr>
          <p:cNvSpPr txBox="1"/>
          <p:nvPr/>
        </p:nvSpPr>
        <p:spPr>
          <a:xfrm>
            <a:off x="2804666" y="1572212"/>
            <a:ext cx="1328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B7F5D-242D-42F4-A765-282126218116}"/>
              </a:ext>
            </a:extLst>
          </p:cNvPr>
          <p:cNvSpPr txBox="1"/>
          <p:nvPr/>
        </p:nvSpPr>
        <p:spPr>
          <a:xfrm>
            <a:off x="7962424" y="1634127"/>
            <a:ext cx="1237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2593" y="858002"/>
            <a:ext cx="6073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 и способы их достижений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20BA91-223E-44D3-822A-CD1AF0128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821" y="6003986"/>
            <a:ext cx="1294217" cy="814202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921715" y="1325991"/>
            <a:ext cx="2318392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468790" y="5256065"/>
            <a:ext cx="4493634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инструменты, технологии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888283" y="1350831"/>
            <a:ext cx="2318392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6588" y="200299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 проекта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(приказы, положения)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74561" y="3343518"/>
            <a:ext cx="3652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 по трансформации ЛРОС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30944" y="370412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Конспекты тренингов, план работы Центра </a:t>
            </a:r>
          </a:p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воспитателей «Первые шаги»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30944" y="434838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программно-методического </a:t>
            </a:r>
          </a:p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по социально-эмоциональному </a:t>
            </a:r>
          </a:p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дошкольников 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73332" y="5895051"/>
            <a:ext cx="10845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возможностей», Методические материалы по педагогической экспертизе образовательной среды В.А.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Ясвина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Технологии «Открытая стена», «Квадрат эмоций», «4 шага ненасильственного общения», «Соглашение», «Светофор», пакет образовательных решений для родителей (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МамПапКаст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-курс), «мозговые» штурмы, дискуссии.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4561" y="2705993"/>
            <a:ext cx="3493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 справка по результатам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среды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24" y="1968842"/>
            <a:ext cx="384280" cy="3842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6" y="2649055"/>
            <a:ext cx="384280" cy="38428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1" y="3303416"/>
            <a:ext cx="384280" cy="38428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1" y="3735078"/>
            <a:ext cx="384280" cy="38428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6" y="4359286"/>
            <a:ext cx="384280" cy="38428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6915460" y="1968238"/>
            <a:ext cx="2032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типа среды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181024" y="233914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типа корпоративной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культуры в пользу «инновационной»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533408" y="288237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образования и его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удовлетворенности со стороны родителей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888283" y="435279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потребностей всех участников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отношений 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статусности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определенности и общности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804" y="3501123"/>
            <a:ext cx="384280" cy="38428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804" y="2899319"/>
            <a:ext cx="384280" cy="38428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804" y="2299225"/>
            <a:ext cx="384280" cy="3842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640" y="1899901"/>
            <a:ext cx="384280" cy="38428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068" y="4301204"/>
            <a:ext cx="384280" cy="38428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A55BD5-44AA-4842-82C9-EADA3204BAF7}"/>
              </a:ext>
            </a:extLst>
          </p:cNvPr>
          <p:cNvSpPr/>
          <p:nvPr/>
        </p:nvSpPr>
        <p:spPr>
          <a:xfrm>
            <a:off x="6876441" y="3468720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28600" algn="just">
              <a:spcAft>
                <a:spcPts val="0"/>
              </a:spcAft>
            </a:pPr>
            <a:r>
              <a:rPr lang="ru-RU" b="1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 педагоги включены в проблемные группы,</a:t>
            </a:r>
          </a:p>
          <a:p>
            <a:pPr indent="-228600" algn="just">
              <a:spcAft>
                <a:spcPts val="0"/>
              </a:spcAft>
            </a:pPr>
            <a:r>
              <a:rPr lang="ru-RU" sz="1400" b="1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МО, творческие группы, на основе принципа</a:t>
            </a:r>
          </a:p>
          <a:p>
            <a:pPr indent="-228600" algn="just">
              <a:spcAft>
                <a:spcPts val="0"/>
              </a:spcAft>
            </a:pPr>
            <a:r>
              <a:rPr lang="ru-RU" sz="1400" b="1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добровольности  и профессионального интереса</a:t>
            </a:r>
            <a:endParaRPr lang="ru-RU" sz="1400" b="1" spc="1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692A73A-EFFF-49F4-AF86-01A0954A2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50" y="2353121"/>
            <a:ext cx="277753" cy="2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2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15E7A4-3988-4D6C-825E-064835F4C1A8}"/>
              </a:ext>
            </a:extLst>
          </p:cNvPr>
          <p:cNvSpPr txBox="1"/>
          <p:nvPr/>
        </p:nvSpPr>
        <p:spPr>
          <a:xfrm>
            <a:off x="4822167" y="690330"/>
            <a:ext cx="22517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проекта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10560DE-8EB4-4AEB-9F7F-6919F83FA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61736"/>
              </p:ext>
            </p:extLst>
          </p:nvPr>
        </p:nvGraphicFramePr>
        <p:xfrm>
          <a:off x="862310" y="1121218"/>
          <a:ext cx="10550437" cy="455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812">
                  <a:extLst>
                    <a:ext uri="{9D8B030D-6E8A-4147-A177-3AD203B41FA5}">
                      <a16:colId xmlns:a16="http://schemas.microsoft.com/office/drawing/2014/main" val="4015732262"/>
                    </a:ext>
                  </a:extLst>
                </a:gridCol>
                <a:gridCol w="4611780">
                  <a:extLst>
                    <a:ext uri="{9D8B030D-6E8A-4147-A177-3AD203B41FA5}">
                      <a16:colId xmlns:a16="http://schemas.microsoft.com/office/drawing/2014/main" val="3800064020"/>
                    </a:ext>
                  </a:extLst>
                </a:gridCol>
                <a:gridCol w="2421845">
                  <a:extLst>
                    <a:ext uri="{9D8B030D-6E8A-4147-A177-3AD203B41FA5}">
                      <a16:colId xmlns:a16="http://schemas.microsoft.com/office/drawing/2014/main" val="4132427942"/>
                    </a:ext>
                  </a:extLst>
                </a:gridCol>
              </a:tblGrid>
              <a:tr h="38291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оценки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0697"/>
                  </a:ext>
                </a:extLst>
              </a:tr>
              <a:tr h="5350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Вовлеченность всех участников образовательных отношений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Статистические данные 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вовлеченности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294563"/>
                  </a:ext>
                </a:extLst>
              </a:tr>
              <a:tr h="7642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эмоционального фона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Стартовый, промежуточный, итоговый мониторинг (УМК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«Социально-эмоциональное развитие дошкольников»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 динамика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98066"/>
                  </a:ext>
                </a:extLst>
              </a:tr>
              <a:tr h="770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в дальнейшей реализации проекта у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участников социальных партнеров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Анкеты удовлетворенности основных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социальных потребностей всех участников ОО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262883"/>
                  </a:ext>
                </a:extLst>
              </a:tr>
              <a:tr h="5895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Личностный потенциал участников образовательных отношений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Наблюдение, анкетирование, степень участия в проекте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 динамика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928533"/>
                  </a:ext>
                </a:extLst>
              </a:tr>
              <a:tr h="53502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количественных параметров образовательной среды ДОУ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Педагогическая экспертиза образовательной среды «Диагностика среды детского сада» В.А. </a:t>
                      </a:r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Ясвин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цифровых характеристик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649832"/>
                  </a:ext>
                </a:extLst>
              </a:tr>
              <a:tr h="97563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Положительное изменение качественно-содержательной характеристики среды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Педагогическая экспертиза образовательной среды «Методика векторного моделирования среды развития личности» В.А. </a:t>
                      </a:r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Ясвин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направленности вектора образовательной среды в сторону творческой среды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686881"/>
                  </a:ext>
                </a:extLst>
              </a:tr>
            </a:tbl>
          </a:graphicData>
        </a:graphic>
      </p:graphicFrame>
      <p:pic>
        <p:nvPicPr>
          <p:cNvPr id="6" name="Рисунок 5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3947" y="6033612"/>
            <a:ext cx="976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ДОУ, социальные сети, СМИ  -  площадки для освещения хода и результатов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57572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Шеврон 4"/>
          <p:cNvSpPr/>
          <p:nvPr/>
        </p:nvSpPr>
        <p:spPr>
          <a:xfrm>
            <a:off x="791411" y="1407695"/>
            <a:ext cx="3569550" cy="759903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1117124" y="1602980"/>
            <a:ext cx="324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низкая мотивация педагогов </a:t>
            </a:r>
            <a:endParaRPr lang="ru-RU" dirty="0"/>
          </a:p>
        </p:txBody>
      </p:sp>
      <p:sp>
        <p:nvSpPr>
          <p:cNvPr id="9" name="Шеврон 8"/>
          <p:cNvSpPr/>
          <p:nvPr/>
        </p:nvSpPr>
        <p:spPr>
          <a:xfrm>
            <a:off x="791411" y="2319998"/>
            <a:ext cx="3569550" cy="759903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Прямоугольник 2"/>
          <p:cNvSpPr/>
          <p:nvPr/>
        </p:nvSpPr>
        <p:spPr>
          <a:xfrm>
            <a:off x="1254821" y="2376783"/>
            <a:ext cx="2635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отсутствие поддержки </a:t>
            </a:r>
          </a:p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со стороны родителей </a:t>
            </a:r>
            <a:endParaRPr lang="ru-RU" dirty="0"/>
          </a:p>
        </p:txBody>
      </p:sp>
      <p:sp>
        <p:nvSpPr>
          <p:cNvPr id="13" name="Шеврон 12"/>
          <p:cNvSpPr/>
          <p:nvPr/>
        </p:nvSpPr>
        <p:spPr>
          <a:xfrm>
            <a:off x="791411" y="3281364"/>
            <a:ext cx="3569550" cy="759903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рямоугольник 6"/>
          <p:cNvSpPr/>
          <p:nvPr/>
        </p:nvSpPr>
        <p:spPr>
          <a:xfrm>
            <a:off x="1055153" y="3338149"/>
            <a:ext cx="3274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неприятие продукта проекта </a:t>
            </a:r>
          </a:p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       </a:t>
            </a:r>
            <a:r>
              <a:rPr lang="ru-RU" altLang="ru-RU" b="1" dirty="0" err="1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благополучателями</a:t>
            </a: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8" name="Шеврон 17"/>
          <p:cNvSpPr/>
          <p:nvPr/>
        </p:nvSpPr>
        <p:spPr>
          <a:xfrm>
            <a:off x="791411" y="4262775"/>
            <a:ext cx="3569550" cy="759903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Шеврон 19"/>
          <p:cNvSpPr/>
          <p:nvPr/>
        </p:nvSpPr>
        <p:spPr>
          <a:xfrm>
            <a:off x="759833" y="5230640"/>
            <a:ext cx="3569550" cy="759903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Прямоугольник 14"/>
          <p:cNvSpPr/>
          <p:nvPr/>
        </p:nvSpPr>
        <p:spPr>
          <a:xfrm>
            <a:off x="4693064" y="1388348"/>
            <a:ext cx="6026302" cy="7618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/>
              </a:solidFill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86674" y="1367531"/>
            <a:ext cx="6096000" cy="8402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ненасильственная форма общения, рефлексивно-аналитические семинары, тренинги, стимулирование, методическая и психологическая поддержка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21523" y="2377481"/>
            <a:ext cx="6026302" cy="7618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/>
              </a:solidFill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66895" y="2413093"/>
            <a:ext cx="4581447" cy="6935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презентация проекта по созданию ЛРОС, </a:t>
            </a:r>
          </a:p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       освещение в СМИ и сайте ДОУ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21523" y="3320770"/>
            <a:ext cx="6026302" cy="7618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/>
              </a:solidFill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58215" y="33208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трансляция опыта работы в других ОО с целью        осознания значимости и принятия проекта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234655" y="4355551"/>
            <a:ext cx="2675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отсутствие динамики в </a:t>
            </a:r>
          </a:p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реализации проекта 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756372" y="4219678"/>
            <a:ext cx="6026302" cy="7618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/>
              </a:solidFill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02513" y="4262775"/>
            <a:ext cx="6096000" cy="6935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мониторинг, внесение корректировок, </a:t>
            </a: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внедрение новых форм, методов и методик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423297" y="5244186"/>
            <a:ext cx="2631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      загруженность </a:t>
            </a:r>
          </a:p>
          <a:p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внеплановыми делами 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756372" y="5217252"/>
            <a:ext cx="6026302" cy="7618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endParaRPr lang="ru-RU" altLang="ru-RU" b="1" dirty="0">
              <a:solidFill>
                <a:schemeClr val="tx1"/>
              </a:solidFill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74347" y="5230640"/>
            <a:ext cx="6096000" cy="6935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рациональное планирование рабочего времени, </a:t>
            </a: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четкое распределение и делегирование полномочий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15215" y="735181"/>
            <a:ext cx="4543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способы их минимизации</a:t>
            </a:r>
          </a:p>
        </p:txBody>
      </p:sp>
      <p:pic>
        <p:nvPicPr>
          <p:cNvPr id="28" name="Рисунок 27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6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/>
          <a:srcRect l="15705" t="13113" r="38462" b="18187"/>
          <a:stretch/>
        </p:blipFill>
        <p:spPr bwMode="auto">
          <a:xfrm>
            <a:off x="7942149" y="3003726"/>
            <a:ext cx="4020207" cy="322902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7901" y="681162"/>
            <a:ext cx="37799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Разрешите представиться…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4083" y="4102744"/>
            <a:ext cx="6918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201" y="1042770"/>
            <a:ext cx="1126089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№10 города Пензы «Калейдоскоп»  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крупнейших дошкольных учреждений города Пензы и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единственное по своей планировке – 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отдельно стоящих 2- х этажных корпуса  являются встроенно-пристроенными в жилые дома. 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Каждые два корпуса соединены между собой подземным переходом.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4252" y="221340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10538,00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9901" y="2101088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Местоположение: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Пензенская область, г. Пенза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открытия: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мая 2015 года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 - +7(8412)694470, +7(8412)694471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e-mail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k.detsad10@guoedu.ru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–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detsad10-penza.ru</a:t>
            </a:r>
          </a:p>
          <a:p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9901" y="375794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Групп: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22, из которых: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- 3 группы раннего возраста 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 1 группа компенсирующей направленности 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(для детей с тяжелыми нарушениями речи)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9332" y="4876358"/>
            <a:ext cx="912637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Сотрудников: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 человек, из них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воспитатели – 44 человека (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человек – молодые специалисты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специалисты – 9 человек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 –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28%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   – 42%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звание «ветеран труда»  - 2 человека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звание «Почетный работник  общего образования» - 1 человек (заведующий) 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 descr="калейдоскоп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3536"/>
            <a:ext cx="968829" cy="9049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228190-086F-469A-8188-CA344436DD78}"/>
              </a:ext>
            </a:extLst>
          </p:cNvPr>
          <p:cNvSpPr/>
          <p:nvPr/>
        </p:nvSpPr>
        <p:spPr>
          <a:xfrm>
            <a:off x="639901" y="3461970"/>
            <a:ext cx="3908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воспитанников: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657 детей</a:t>
            </a:r>
          </a:p>
        </p:txBody>
      </p:sp>
    </p:spTree>
    <p:extLst>
      <p:ext uri="{BB962C8B-B14F-4D97-AF65-F5344CB8AC3E}">
        <p14:creationId xmlns:p14="http://schemas.microsoft.com/office/powerpoint/2010/main" val="2036093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5506" y="1428870"/>
            <a:ext cx="950578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материальные :</a:t>
            </a: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материально-техническая база ДОУ и социальных партнеров. </a:t>
            </a:r>
          </a:p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программно-методические :</a:t>
            </a: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УМК «Школа возможностей», игровой комплект «Палитра эмоций», онлайн-проект развивающего просмотра мультфильмов «Смотрим вместе»,  методическая литература, </a:t>
            </a:r>
            <a:r>
              <a:rPr lang="ru-RU" altLang="ru-RU" sz="2000" dirty="0" err="1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видеокейсы</a:t>
            </a: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по данной теме, подкаст для родителей «</a:t>
            </a:r>
            <a:r>
              <a:rPr lang="ru-RU" altLang="ru-RU" sz="2000" dirty="0" err="1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МамПапКаст</a:t>
            </a: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кадровые</a:t>
            </a: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: подготовленная управленческая и педагогическая команды, прошедшие курсы повышения квалификации; педагог-психолог, педагоги ДОУ- участники муниципального проекта по развитию наставничества «Вместе к успеху».</a:t>
            </a:r>
          </a:p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социальные</a:t>
            </a: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Соглашение о взаимоотношениях, система наставничества.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нормативные, административные</a:t>
            </a: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: локальные акты, создание рабочей группы.</a:t>
            </a:r>
            <a:r>
              <a:rPr lang="ru-RU" altLang="ru-RU" sz="2000" dirty="0">
                <a:latin typeface="SB Sans Text Thin" panose="020B0103040504020204" pitchFamily="34" charset="0"/>
                <a:ea typeface="FedraSansPro-Light" panose="020B0303040000020004" pitchFamily="34" charset="0"/>
                <a:cs typeface="SB Sans Text Thin" panose="020B0103040504020204" pitchFamily="34" charset="0"/>
              </a:rPr>
              <a:t> </a:t>
            </a:r>
          </a:p>
          <a:p>
            <a:pPr lvl="0" defTabSz="1216899">
              <a:defRPr/>
            </a:pPr>
            <a:endParaRPr lang="ru-RU" altLang="ru-RU" sz="2000" b="1" i="1" dirty="0"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  <a:p>
            <a:pPr lvl="0" defTabSz="1216899">
              <a:defRPr/>
            </a:pP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финансовые</a:t>
            </a:r>
            <a:r>
              <a:rPr lang="ru-RU" altLang="ru-RU" sz="2000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Фонд стимулирования оплаты труда педагогов. Привлечение бюджетных и внебюджетных средств.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r>
              <a:rPr lang="ru-RU" altLang="ru-RU" sz="2000" b="1" i="1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информационные:</a:t>
            </a:r>
            <a:r>
              <a:rPr lang="ru-RU" altLang="ru-RU" sz="2000" dirty="0">
                <a:latin typeface="Times New Roman" panose="02020603050405020304" pitchFamily="18" charset="0"/>
                <a:ea typeface="FedraSansPro-Light" panose="020B03030400000200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Размещение материалов проекта  для родителей в открытом доступе (родительские уголки, сайт МБДОУ, СМИ, выпуск буклетов, видеороликов).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  <a:defRPr/>
            </a:pPr>
            <a:endParaRPr lang="ru-RU" altLang="ru-RU" sz="2000" dirty="0">
              <a:latin typeface="Times New Roman" panose="02020603050405020304" pitchFamily="18" charset="0"/>
              <a:ea typeface="FedraSansPro-Light" panose="020B030304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1032" y="806915"/>
            <a:ext cx="41699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проекта</a:t>
            </a:r>
          </a:p>
        </p:txBody>
      </p:sp>
      <p:pic>
        <p:nvPicPr>
          <p:cNvPr id="6" name="Рисунок 5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3" y="5832734"/>
            <a:ext cx="968829" cy="904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5" y="1834653"/>
            <a:ext cx="384280" cy="384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5" y="2990458"/>
            <a:ext cx="384280" cy="384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09" y="3864290"/>
            <a:ext cx="384280" cy="3842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09" y="4320279"/>
            <a:ext cx="384280" cy="3842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26" y="5599455"/>
            <a:ext cx="384280" cy="3842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15" y="4927501"/>
            <a:ext cx="384280" cy="384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5E1BD3-DB2B-40A0-956C-D1BD15A8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5" y="1354839"/>
            <a:ext cx="384280" cy="3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07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B25934A-9CD9-4728-8469-299F62C1E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856220"/>
              </p:ext>
            </p:extLst>
          </p:nvPr>
        </p:nvGraphicFramePr>
        <p:xfrm>
          <a:off x="1124309" y="1342663"/>
          <a:ext cx="9737277" cy="5444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040">
                  <a:extLst>
                    <a:ext uri="{9D8B030D-6E8A-4147-A177-3AD203B41FA5}">
                      <a16:colId xmlns:a16="http://schemas.microsoft.com/office/drawing/2014/main" val="4168634098"/>
                    </a:ext>
                  </a:extLst>
                </a:gridCol>
                <a:gridCol w="5378645">
                  <a:extLst>
                    <a:ext uri="{9D8B030D-6E8A-4147-A177-3AD203B41FA5}">
                      <a16:colId xmlns:a16="http://schemas.microsoft.com/office/drawing/2014/main" val="2291841086"/>
                    </a:ext>
                  </a:extLst>
                </a:gridCol>
                <a:gridCol w="1620604">
                  <a:extLst>
                    <a:ext uri="{9D8B030D-6E8A-4147-A177-3AD203B41FA5}">
                      <a16:colId xmlns:a16="http://schemas.microsoft.com/office/drawing/2014/main" val="1468900649"/>
                    </a:ext>
                  </a:extLst>
                </a:gridCol>
                <a:gridCol w="2402988">
                  <a:extLst>
                    <a:ext uri="{9D8B030D-6E8A-4147-A177-3AD203B41FA5}">
                      <a16:colId xmlns:a16="http://schemas.microsoft.com/office/drawing/2014/main" val="445688466"/>
                    </a:ext>
                  </a:extLst>
                </a:gridCol>
              </a:tblGrid>
              <a:tr h="314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Мероприятия, действия, события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56356"/>
                  </a:ext>
                </a:extLst>
              </a:tr>
              <a:tr h="163081">
                <a:tc grid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Организационно-технологический компонент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768603"/>
                  </a:ext>
                </a:extLst>
              </a:tr>
              <a:tr h="16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локально-нормативных актов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3697173103"/>
                  </a:ext>
                </a:extLst>
              </a:tr>
              <a:tr h="16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в ООП, ПР ОО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295395"/>
                  </a:ext>
                </a:extLst>
              </a:tr>
              <a:tr h="16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документов, регламентирующих образовательную деятельность ОО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692262"/>
                  </a:ext>
                </a:extLst>
              </a:tr>
              <a:tr h="330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УМК «Школа возможностей» («Социально-эмоциональное развитие детей»)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67049"/>
                  </a:ext>
                </a:extLst>
              </a:tr>
              <a:tr h="330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УМК «Школа возможностей» («Социально-эмоциональное развитие детей»)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4068817109"/>
                  </a:ext>
                </a:extLst>
              </a:tr>
              <a:tr h="161736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компонент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11393"/>
                  </a:ext>
                </a:extLst>
              </a:tr>
              <a:tr h="16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управленческой и педагогической команд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, май 2022г.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ГАОУ ДПО ИРР ПО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1139388163"/>
                  </a:ext>
                </a:extLst>
              </a:tr>
              <a:tr h="330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работы центра для воспитателей «Первые шаги»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Методисты, педагоги-наставники, педагог-психолог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3190474633"/>
                  </a:ext>
                </a:extLst>
              </a:tr>
              <a:tr h="16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технологий «Соглашение», «Ненасильственное общение»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педагог-психолог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2712045154"/>
                  </a:ext>
                </a:extLst>
              </a:tr>
              <a:tr h="16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Внедрение инструмента «Квадрат настроения»</a:t>
                      </a:r>
                    </a:p>
                  </a:txBody>
                  <a:tcPr marL="55548" marR="555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630836"/>
                  </a:ext>
                </a:extLst>
              </a:tr>
              <a:tr h="16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Освещение хода реализации проекта на сайте ДОУ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063040"/>
                  </a:ext>
                </a:extLst>
              </a:tr>
              <a:tr h="353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Возобновление работы центра хореографии для педагогов «Танцевальный калейдоскоп» (на базе танцзала МБДОУ)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2022г.</a:t>
                      </a: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1755555499"/>
                  </a:ext>
                </a:extLst>
              </a:tr>
              <a:tr h="16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плана взаимодействия с социальными партнерами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2022г.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3889565695"/>
                  </a:ext>
                </a:extLst>
              </a:tr>
              <a:tr h="330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работы «Клуба выходного дня»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2022- май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Воспитатели, родительский комитет групп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1583093463"/>
                  </a:ext>
                </a:extLst>
              </a:tr>
              <a:tr h="161736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Предметно-пространственный компонент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351021"/>
                  </a:ext>
                </a:extLst>
              </a:tr>
              <a:tr h="161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«Открытой стены»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– ноябрь 2022г.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Творческая группа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19616251"/>
                  </a:ext>
                </a:extLst>
              </a:tr>
              <a:tr h="161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Обновление социально-эмоциональных центров в группах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-ноябрь 2022г.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 групп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3417683052"/>
                  </a:ext>
                </a:extLst>
              </a:tr>
              <a:tr h="161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проекта «Волшебная страна эмоций» (разработка дизайна,  составление сметы, приобретение оборудования)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2022г. - февраль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Творческая группа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798259625"/>
                  </a:ext>
                </a:extLst>
              </a:tr>
              <a:tr h="161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дополнительного оборудования для сенсорной комнаты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 –  апрель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Педагог-психолог, начальник АХЧ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3437226856"/>
                  </a:ext>
                </a:extLst>
              </a:tr>
              <a:tr h="161736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Ресурсное обеспечение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143450"/>
                  </a:ext>
                </a:extLst>
              </a:tr>
              <a:tr h="161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Перераспределение финансовых средств для создания творческой ЛРОС ОО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Заведующий, главный бухгалтер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3009192472"/>
                  </a:ext>
                </a:extLst>
              </a:tr>
              <a:tr h="177108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Управленческое сопровождение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324833"/>
                  </a:ext>
                </a:extLst>
              </a:tr>
              <a:tr h="330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проектных команд и их сопровождение, установление связей с социальными партнерами, обеспечение информационного продвижения проекта в ОО и социуме.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8" marR="55548" marT="0" marB="0"/>
                </a:tc>
                <a:extLst>
                  <a:ext uri="{0D108BD9-81ED-4DB2-BD59-A6C34878D82A}">
                    <a16:rowId xmlns:a16="http://schemas.microsoft.com/office/drawing/2014/main" val="21780061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4CDDE1-36CE-46F7-B18F-66C2E00F1E0C}"/>
              </a:ext>
            </a:extLst>
          </p:cNvPr>
          <p:cNvSpPr txBox="1"/>
          <p:nvPr/>
        </p:nvSpPr>
        <p:spPr>
          <a:xfrm>
            <a:off x="3616250" y="635109"/>
            <a:ext cx="4530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Контуры «Дорожной карты» проекта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учебный год</a:t>
            </a:r>
          </a:p>
        </p:txBody>
      </p:sp>
      <p:pic>
        <p:nvPicPr>
          <p:cNvPr id="5" name="Рисунок 4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79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4CDDE1-36CE-46F7-B18F-66C2E00F1E0C}"/>
              </a:ext>
            </a:extLst>
          </p:cNvPr>
          <p:cNvSpPr txBox="1"/>
          <p:nvPr/>
        </p:nvSpPr>
        <p:spPr>
          <a:xfrm>
            <a:off x="3544364" y="657083"/>
            <a:ext cx="4530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Контуры «Дорожной карты» проекта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учебный год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E9F4B2A-AA92-4D1E-BCC8-BCB7D9B23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200517"/>
              </p:ext>
            </p:extLst>
          </p:nvPr>
        </p:nvGraphicFramePr>
        <p:xfrm>
          <a:off x="891397" y="1288152"/>
          <a:ext cx="9836854" cy="4987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67">
                  <a:extLst>
                    <a:ext uri="{9D8B030D-6E8A-4147-A177-3AD203B41FA5}">
                      <a16:colId xmlns:a16="http://schemas.microsoft.com/office/drawing/2014/main" val="2356068533"/>
                    </a:ext>
                  </a:extLst>
                </a:gridCol>
                <a:gridCol w="5256267">
                  <a:extLst>
                    <a:ext uri="{9D8B030D-6E8A-4147-A177-3AD203B41FA5}">
                      <a16:colId xmlns:a16="http://schemas.microsoft.com/office/drawing/2014/main" val="2615843548"/>
                    </a:ext>
                  </a:extLst>
                </a:gridCol>
                <a:gridCol w="1814559">
                  <a:extLst>
                    <a:ext uri="{9D8B030D-6E8A-4147-A177-3AD203B41FA5}">
                      <a16:colId xmlns:a16="http://schemas.microsoft.com/office/drawing/2014/main" val="3197257531"/>
                    </a:ext>
                  </a:extLst>
                </a:gridCol>
                <a:gridCol w="2427561">
                  <a:extLst>
                    <a:ext uri="{9D8B030D-6E8A-4147-A177-3AD203B41FA5}">
                      <a16:colId xmlns:a16="http://schemas.microsoft.com/office/drawing/2014/main" val="829187050"/>
                    </a:ext>
                  </a:extLst>
                </a:gridCol>
              </a:tblGrid>
              <a:tr h="375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Мероприятия, действия, события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532496"/>
                  </a:ext>
                </a:extLst>
              </a:tr>
              <a:tr h="168887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Организационно-технологический компонент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367955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документов, регламентирующих образовательную деятельность ОО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3773590294"/>
                  </a:ext>
                </a:extLst>
              </a:tr>
              <a:tr h="337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 УМК «Школа возможностей» («Социально-эмоциональное развитие детей»)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2345698050"/>
                  </a:ext>
                </a:extLst>
              </a:tr>
              <a:tr h="337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Промежуточный мониторинг результатов проекта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– октябрь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педагог-психолог, родители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1675584335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плана «дорожной карты»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педагог-психолог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726877920"/>
                  </a:ext>
                </a:extLst>
              </a:tr>
              <a:tr h="219364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компонент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076544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педагогических обучающихся сообществ</a:t>
                      </a: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2892946601"/>
                  </a:ext>
                </a:extLst>
              </a:tr>
              <a:tr h="337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 и психологическое сопровождение педагогов (работа центра для воспитателей «Первые шаги», наставничества)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Методисты, педагоги-наставники, педагог-психолог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557544313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технологии «Соглашение»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педагог-психолог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2910483852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 технологии «Ненасильственное общение»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162836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Использование технологии «Квадрат настроения», «Открытая стена»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209085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Освещение хода реализации проекта на сайте ДОУ и СМИ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908313329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плана взаимодействия с социальными партнерами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2023г.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3049835506"/>
                  </a:ext>
                </a:extLst>
              </a:tr>
              <a:tr h="3250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 всех участников образовательных отношений в рамках «Клуба выходного дня»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2023- май 2024г.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Воспитатели, родительский комитет групп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472782712"/>
                  </a:ext>
                </a:extLst>
              </a:tr>
              <a:tr h="168887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Предметно-пространственный компонент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6718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возможностей  «Открытая стена»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Творческая группа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2003830813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РППС  социально-эмоциональных центров в группах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-ноябрь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 групп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2980940461"/>
                  </a:ext>
                </a:extLst>
              </a:tr>
              <a:tr h="19550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Ресурсное обеспечение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30125"/>
                  </a:ext>
                </a:extLst>
              </a:tr>
              <a:tr h="16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Перераспределение финансовых средств для создания творческой ЛРОС ОО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Заведующий, главный бухгалтер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595055331"/>
                  </a:ext>
                </a:extLst>
              </a:tr>
              <a:tr h="168887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Управленческое сопровождение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39125"/>
                  </a:ext>
                </a:extLst>
              </a:tr>
              <a:tr h="491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Сопровождение проектных команд, установление связей с социальными партнерами, обеспечение информационного продвижения проекта в ОО и социуме.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7" marR="55357" marT="0" marB="0"/>
                </a:tc>
                <a:extLst>
                  <a:ext uri="{0D108BD9-81ED-4DB2-BD59-A6C34878D82A}">
                    <a16:rowId xmlns:a16="http://schemas.microsoft.com/office/drawing/2014/main" val="2553328400"/>
                  </a:ext>
                </a:extLst>
              </a:tr>
            </a:tbl>
          </a:graphicData>
        </a:graphic>
      </p:graphicFrame>
      <p:pic>
        <p:nvPicPr>
          <p:cNvPr id="5" name="Рисунок 4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62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3847151-5DB1-4F4E-984C-3E4B1CF07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186150"/>
              </p:ext>
            </p:extLst>
          </p:nvPr>
        </p:nvGraphicFramePr>
        <p:xfrm>
          <a:off x="891397" y="1455139"/>
          <a:ext cx="10060138" cy="5152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150">
                  <a:extLst>
                    <a:ext uri="{9D8B030D-6E8A-4147-A177-3AD203B41FA5}">
                      <a16:colId xmlns:a16="http://schemas.microsoft.com/office/drawing/2014/main" val="2832288168"/>
                    </a:ext>
                  </a:extLst>
                </a:gridCol>
                <a:gridCol w="5556986">
                  <a:extLst>
                    <a:ext uri="{9D8B030D-6E8A-4147-A177-3AD203B41FA5}">
                      <a16:colId xmlns:a16="http://schemas.microsoft.com/office/drawing/2014/main" val="1927331247"/>
                    </a:ext>
                  </a:extLst>
                </a:gridCol>
                <a:gridCol w="1674339">
                  <a:extLst>
                    <a:ext uri="{9D8B030D-6E8A-4147-A177-3AD203B41FA5}">
                      <a16:colId xmlns:a16="http://schemas.microsoft.com/office/drawing/2014/main" val="1428046502"/>
                    </a:ext>
                  </a:extLst>
                </a:gridCol>
                <a:gridCol w="2482663">
                  <a:extLst>
                    <a:ext uri="{9D8B030D-6E8A-4147-A177-3AD203B41FA5}">
                      <a16:colId xmlns:a16="http://schemas.microsoft.com/office/drawing/2014/main" val="2792339190"/>
                    </a:ext>
                  </a:extLst>
                </a:gridCol>
              </a:tblGrid>
              <a:tr h="381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Мероприятия, действия, события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590281"/>
                  </a:ext>
                </a:extLst>
              </a:tr>
              <a:tr h="17151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в организационно-технологическом компоненте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415216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документов, регламентирующих образовательную деятельность ОО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2023г.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3531393044"/>
                  </a:ext>
                </a:extLst>
              </a:tr>
              <a:tr h="343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 УМК «Школа возможностей» («Социально-эмоциональное развитие детей»)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2653922047"/>
                  </a:ext>
                </a:extLst>
              </a:tr>
              <a:tr h="344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Промежуточный мониторинг результатов проекта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– октябрь 2024г.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педагог-психолог, родители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4146601266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плана «дорожной карты»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2025г.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педагог-психолог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2268526749"/>
                  </a:ext>
                </a:extLst>
              </a:tr>
              <a:tr h="472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итоговой диагностики, анализ результатов и определение эффективности реализации проекта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2025г.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педагог-психолог, родители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1566574891"/>
                  </a:ext>
                </a:extLst>
              </a:tr>
              <a:tr h="17151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компонент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401006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Трансляция опыта о реализации проекта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Администрация, воспитатели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195516873"/>
                  </a:ext>
                </a:extLst>
              </a:tr>
              <a:tr h="343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 и психологическое сопровождение педагогов (центр для воспитателей «Первые шаги», наставничество, ПОС)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Методисты, педагоги-наставники, педагог-психолог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3017900911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технологии «Соглашение»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воспитатели,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педагог-психолог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4042961812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технологии «Ненасильственное общение»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374254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 технологии «Квадрат настроения», «Открытая стена»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6856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Освещение хода реализации проекта на сайте ДОУ и СМИ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3141100217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плана взаимодействия с социальными партнерами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2266462514"/>
                  </a:ext>
                </a:extLst>
              </a:tr>
              <a:tr h="343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 всех участников образовательных отношений в рамках «Клуба выходного дня»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2024- май 2025г.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Воспитатели, родительский комитет групп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2546146905"/>
                  </a:ext>
                </a:extLst>
              </a:tr>
              <a:tr h="17151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Предметно-пространственный компонент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459127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РППС социально-эмоциональных центров в группах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-ноябрь 2024г.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 групп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2671908427"/>
                  </a:ext>
                </a:extLst>
              </a:tr>
              <a:tr h="17151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Ресурсное обеспечение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963503"/>
                  </a:ext>
                </a:extLst>
              </a:tr>
              <a:tr h="171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Перераспределение финансовых средств для создания творческой ЛРОС ОО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Заведующий, главный бухгалтер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3233194203"/>
                  </a:ext>
                </a:extLst>
              </a:tr>
              <a:tr h="17151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Управленческое сопровождение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600189"/>
                  </a:ext>
                </a:extLst>
              </a:tr>
              <a:tr h="343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Сопровождение проектных команд, установление связей с социальными партнерами, обеспечение информационного продвижения проекта в ОО и социуме.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78" marR="57678" marT="0" marB="0"/>
                </a:tc>
                <a:extLst>
                  <a:ext uri="{0D108BD9-81ED-4DB2-BD59-A6C34878D82A}">
                    <a16:rowId xmlns:a16="http://schemas.microsoft.com/office/drawing/2014/main" val="357068098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37B8806-0DBC-40D9-895F-374E36A6B187}"/>
              </a:ext>
            </a:extLst>
          </p:cNvPr>
          <p:cNvSpPr txBox="1"/>
          <p:nvPr/>
        </p:nvSpPr>
        <p:spPr>
          <a:xfrm>
            <a:off x="3616250" y="747252"/>
            <a:ext cx="4530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Контуры «Дорожной карты» проекта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учебный год</a:t>
            </a:r>
          </a:p>
        </p:txBody>
      </p:sp>
      <p:pic>
        <p:nvPicPr>
          <p:cNvPr id="6" name="Рисунок 5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89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лейдоско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096817" y="1385125"/>
            <a:ext cx="7664862" cy="847298"/>
            <a:chOff x="891793" y="122"/>
            <a:chExt cx="7664862" cy="847298"/>
          </a:xfrm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4310916" y="-3398320"/>
              <a:ext cx="847298" cy="7644181"/>
            </a:xfrm>
            <a:prstGeom prst="round2Same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891793" y="41483"/>
              <a:ext cx="7602819" cy="764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0" lvl="1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Внесение изменений в локальные акты</a:t>
              </a:r>
            </a:p>
          </p:txBody>
        </p:sp>
      </p:grpSp>
      <p:sp>
        <p:nvSpPr>
          <p:cNvPr id="13" name="Прямоугольник с двумя скругленными соседними углами 12"/>
          <p:cNvSpPr/>
          <p:nvPr/>
        </p:nvSpPr>
        <p:spPr>
          <a:xfrm rot="5400000">
            <a:off x="5515942" y="-998767"/>
            <a:ext cx="847298" cy="7644181"/>
          </a:xfrm>
          <a:prstGeom prst="round2SameRect">
            <a:avLst/>
          </a:prstGeom>
          <a:solidFill>
            <a:schemeClr val="bg1">
              <a:lumMod val="95000"/>
              <a:alpha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13"/>
          <p:cNvSpPr txBox="1"/>
          <p:nvPr/>
        </p:nvSpPr>
        <p:spPr>
          <a:xfrm>
            <a:off x="2510565" y="2565578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Создание проектных команд и их сопровождение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117501" y="3412877"/>
            <a:ext cx="7644181" cy="847298"/>
            <a:chOff x="912474" y="2314766"/>
            <a:chExt cx="7644181" cy="847298"/>
          </a:xfrm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5400000">
              <a:off x="4310916" y="-1083676"/>
              <a:ext cx="847298" cy="7644181"/>
            </a:xfrm>
            <a:prstGeom prst="round2Same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912475" y="2356127"/>
              <a:ext cx="7602819" cy="764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85750" lvl="1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Включение всех участников образовательного процесса в реализацию проекта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84701" y="878305"/>
            <a:ext cx="5354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Управленческое сопровождение проекта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117502" y="4426078"/>
            <a:ext cx="7644181" cy="847298"/>
            <a:chOff x="912474" y="3500463"/>
            <a:chExt cx="7644181" cy="847298"/>
          </a:xfrm>
        </p:grpSpPr>
        <p:sp>
          <p:nvSpPr>
            <p:cNvPr id="19" name="Прямоугольник с двумя скругленными соседними углами 18"/>
            <p:cNvSpPr/>
            <p:nvPr/>
          </p:nvSpPr>
          <p:spPr>
            <a:xfrm rot="5400000">
              <a:off x="4310916" y="102021"/>
              <a:ext cx="847298" cy="7644181"/>
            </a:xfrm>
            <a:prstGeom prst="round2Same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912475" y="3541824"/>
              <a:ext cx="7602819" cy="764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информационного продвижения проекта 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ОО и социуме 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117504" y="5439278"/>
            <a:ext cx="7644181" cy="847298"/>
            <a:chOff x="912474" y="3500463"/>
            <a:chExt cx="7644181" cy="847298"/>
          </a:xfrm>
        </p:grpSpPr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 rot="5400000">
              <a:off x="4310916" y="102021"/>
              <a:ext cx="847298" cy="7644181"/>
            </a:xfrm>
            <a:prstGeom prst="round2Same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/>
            <p:cNvSpPr txBox="1"/>
            <p:nvPr/>
          </p:nvSpPr>
          <p:spPr>
            <a:xfrm>
              <a:off x="912475" y="3541824"/>
              <a:ext cx="7602819" cy="764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endPara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870911" y="5602665"/>
            <a:ext cx="6096000" cy="3994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связей с социальными партнерами </a:t>
            </a:r>
          </a:p>
        </p:txBody>
      </p:sp>
    </p:spTree>
    <p:extLst>
      <p:ext uri="{BB962C8B-B14F-4D97-AF65-F5344CB8AC3E}">
        <p14:creationId xmlns:p14="http://schemas.microsoft.com/office/powerpoint/2010/main" val="3369153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A8F862-5C5D-48A4-840C-B56C57855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897"/>
            <a:ext cx="12192000" cy="591410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76C0B-47AD-4B7F-B670-DA104AD4400E}"/>
              </a:ext>
            </a:extLst>
          </p:cNvPr>
          <p:cNvSpPr txBox="1"/>
          <p:nvPr/>
        </p:nvSpPr>
        <p:spPr>
          <a:xfrm>
            <a:off x="747272" y="2330245"/>
            <a:ext cx="112181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Вся </a:t>
            </a:r>
            <a:r>
              <a:rPr lang="ru-RU" sz="5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наша</a:t>
            </a:r>
            <a:r>
              <a:rPr lang="ru-RU" sz="5400" b="1" dirty="0">
                <a:solidFill>
                  <a:srgbClr val="008000"/>
                </a:solidFill>
                <a:latin typeface="Monotype Corsiva" panose="03010101010201010101" pitchFamily="66" charset="0"/>
              </a:rPr>
              <a:t> </a:t>
            </a:r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жизнь</a:t>
            </a:r>
            <a:r>
              <a:rPr lang="ru-RU" sz="5400" b="1" dirty="0">
                <a:solidFill>
                  <a:srgbClr val="008000"/>
                </a:solidFill>
                <a:latin typeface="Monotype Corsiva" panose="03010101010201010101" pitchFamily="66" charset="0"/>
              </a:rPr>
              <a:t> – </a:t>
            </a:r>
            <a:r>
              <a:rPr lang="ru-RU" sz="5400" b="1" dirty="0">
                <a:solidFill>
                  <a:srgbClr val="CC3300"/>
                </a:solidFill>
                <a:latin typeface="Monotype Corsiva" panose="03010101010201010101" pitchFamily="66" charset="0"/>
              </a:rPr>
              <a:t>калейдоскоп</a:t>
            </a:r>
            <a:r>
              <a:rPr lang="ru-RU" sz="5400" b="1" dirty="0">
                <a:solidFill>
                  <a:srgbClr val="008000"/>
                </a:solidFill>
                <a:latin typeface="Monotype Corsiva" panose="03010101010201010101" pitchFamily="66" charset="0"/>
              </a:rPr>
              <a:t> цветной…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И</a:t>
            </a:r>
            <a:r>
              <a:rPr lang="ru-RU" sz="5400" b="1" dirty="0">
                <a:solidFill>
                  <a:srgbClr val="008000"/>
                </a:solidFill>
                <a:latin typeface="Monotype Corsiva" panose="03010101010201010101" pitchFamily="66" charset="0"/>
              </a:rPr>
              <a:t> познаем </a:t>
            </a:r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ее</a:t>
            </a:r>
            <a:r>
              <a:rPr lang="ru-RU" sz="5400" b="1" dirty="0">
                <a:solidFill>
                  <a:srgbClr val="008000"/>
                </a:solidFill>
                <a:latin typeface="Monotype Corsiva" panose="03010101010201010101" pitchFamily="66" charset="0"/>
              </a:rPr>
              <a:t> </a:t>
            </a:r>
            <a:r>
              <a:rPr lang="ru-RU" sz="5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мы</a:t>
            </a:r>
            <a:r>
              <a:rPr lang="ru-RU" sz="5400" b="1" dirty="0">
                <a:solidFill>
                  <a:srgbClr val="008000"/>
                </a:solidFill>
                <a:latin typeface="Monotype Corsiva" panose="03010101010201010101" pitchFamily="66" charset="0"/>
              </a:rPr>
              <a:t> именно</a:t>
            </a:r>
            <a:r>
              <a:rPr lang="ru-RU" sz="5400" b="1" dirty="0">
                <a:solidFill>
                  <a:srgbClr val="FFCC00"/>
                </a:solidFill>
                <a:latin typeface="Monotype Corsiva" panose="03010101010201010101" pitchFamily="66" charset="0"/>
              </a:rPr>
              <a:t> </a:t>
            </a:r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такой!</a:t>
            </a:r>
          </a:p>
        </p:txBody>
      </p:sp>
      <p:pic>
        <p:nvPicPr>
          <p:cNvPr id="5" name="Рисунок 4" descr="калейдоскоп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фото к аттестации\DSC_0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182" y="1132120"/>
            <a:ext cx="3301798" cy="218690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76" y="1476490"/>
            <a:ext cx="3280138" cy="217255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783" y="1189353"/>
            <a:ext cx="3419708" cy="226500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75" y="3773956"/>
            <a:ext cx="3390116" cy="224540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48" y="3813481"/>
            <a:ext cx="3385517" cy="224235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4619991" y="645815"/>
            <a:ext cx="3041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развивает то, </a:t>
            </a:r>
          </a:p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его окружает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1B5C77-0557-4396-A4BA-E0E323F71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9" y="3621142"/>
            <a:ext cx="3258204" cy="215803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2A75B-75F9-46EF-8BBF-EDE65E5EDDCB}"/>
              </a:ext>
            </a:extLst>
          </p:cNvPr>
          <p:cNvSpPr txBox="1"/>
          <p:nvPr/>
        </p:nvSpPr>
        <p:spPr>
          <a:xfrm>
            <a:off x="653962" y="3005588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№1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9B3F8-33F3-4ADD-96E6-E64E3FEFEA19}"/>
              </a:ext>
            </a:extLst>
          </p:cNvPr>
          <p:cNvSpPr txBox="1"/>
          <p:nvPr/>
        </p:nvSpPr>
        <p:spPr>
          <a:xfrm>
            <a:off x="5020658" y="3345553"/>
            <a:ext cx="1954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Прогулочная веранда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E41F7-2231-4153-80F5-1C48245551A8}"/>
              </a:ext>
            </a:extLst>
          </p:cNvPr>
          <p:cNvSpPr txBox="1"/>
          <p:nvPr/>
        </p:nvSpPr>
        <p:spPr>
          <a:xfrm>
            <a:off x="9988623" y="3121709"/>
            <a:ext cx="1624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Фойе корпуса №3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36B52-5CCB-4C1E-AC8B-423AAB81E99A}"/>
              </a:ext>
            </a:extLst>
          </p:cNvPr>
          <p:cNvSpPr txBox="1"/>
          <p:nvPr/>
        </p:nvSpPr>
        <p:spPr>
          <a:xfrm>
            <a:off x="573182" y="5471396"/>
            <a:ext cx="199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 помещение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E615D-ECCF-4BA9-86A6-587020BFFB01}"/>
              </a:ext>
            </a:extLst>
          </p:cNvPr>
          <p:cNvSpPr txBox="1"/>
          <p:nvPr/>
        </p:nvSpPr>
        <p:spPr>
          <a:xfrm>
            <a:off x="5310255" y="5694530"/>
            <a:ext cx="1786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комната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27946-12FB-4B59-82FA-98AB4CFEE19D}"/>
              </a:ext>
            </a:extLst>
          </p:cNvPr>
          <p:cNvSpPr txBox="1"/>
          <p:nvPr/>
        </p:nvSpPr>
        <p:spPr>
          <a:xfrm>
            <a:off x="9746441" y="5679606"/>
            <a:ext cx="1867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 №2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9908" y="6081290"/>
            <a:ext cx="894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оснащен современной мебелью,  оборудованием и техникой. </a:t>
            </a: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В каждом корпусе – индивидуальный дизайн.</a:t>
            </a:r>
          </a:p>
        </p:txBody>
      </p:sp>
      <p:pic>
        <p:nvPicPr>
          <p:cNvPr id="17" name="Рисунок 16" descr="калейдоскоп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5198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9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3" y="1490773"/>
            <a:ext cx="2919079" cy="194605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55" y="3589622"/>
            <a:ext cx="3045024" cy="201683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3112495" y="658771"/>
            <a:ext cx="5719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Дошкольник- это прежде всего деятель, стремящийся познать и преобразовать мир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732" y="3598206"/>
            <a:ext cx="3012376" cy="20082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93" y="1470490"/>
            <a:ext cx="2904947" cy="192405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0EFA4025-BF33-48E5-BCB4-198422AC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98" y="1428212"/>
            <a:ext cx="3029827" cy="20086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06" y="3547343"/>
            <a:ext cx="3044287" cy="201634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598093" y="5606456"/>
            <a:ext cx="9443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основной общеобразовательной программы дошкольного образования 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процессе включения воспитанников в различные виды деятельности.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направление развития ребенка – одно из приоритетных 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часть, формируемая участниками образовательных отношений ООП ДО МБДОУ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Рисунок 12" descr="калейдоскоп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1835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9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7" y="1154536"/>
            <a:ext cx="3104834" cy="205644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41" y="3613182"/>
            <a:ext cx="3554813" cy="23544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70" y="3503641"/>
            <a:ext cx="3627944" cy="240292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91" y="1180901"/>
            <a:ext cx="3186743" cy="21107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11" y="1206722"/>
            <a:ext cx="3108775" cy="20590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3391380" y="643357"/>
            <a:ext cx="48746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 социальных партнеров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04F42-0BA1-44C5-84D0-F1E1D3B6EB1D}"/>
              </a:ext>
            </a:extLst>
          </p:cNvPr>
          <p:cNvSpPr txBox="1"/>
          <p:nvPr/>
        </p:nvSpPr>
        <p:spPr>
          <a:xfrm>
            <a:off x="2515389" y="5548499"/>
            <a:ext cx="2998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ветеранов Афганистана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92253-BEE1-4D2C-8917-B06DF3DE2A7B}"/>
              </a:ext>
            </a:extLst>
          </p:cNvPr>
          <p:cNvSpPr txBox="1"/>
          <p:nvPr/>
        </p:nvSpPr>
        <p:spPr>
          <a:xfrm>
            <a:off x="816087" y="2902354"/>
            <a:ext cx="294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коллектив «Миряне»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179B2-C72B-458F-9BEA-74AF11578D3C}"/>
              </a:ext>
            </a:extLst>
          </p:cNvPr>
          <p:cNvSpPr txBox="1"/>
          <p:nvPr/>
        </p:nvSpPr>
        <p:spPr>
          <a:xfrm>
            <a:off x="6877039" y="5456166"/>
            <a:ext cx="3489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Пензенский артиллерийский 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инженерный институт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E94939-1CAE-4F40-A342-97D42E91E976}"/>
              </a:ext>
            </a:extLst>
          </p:cNvPr>
          <p:cNvSpPr txBox="1"/>
          <p:nvPr/>
        </p:nvSpPr>
        <p:spPr>
          <a:xfrm>
            <a:off x="8127344" y="2904062"/>
            <a:ext cx="3146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МЧС России по Пензенской области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D08C89-585E-42C2-A867-4A617645EE99}"/>
              </a:ext>
            </a:extLst>
          </p:cNvPr>
          <p:cNvSpPr txBox="1"/>
          <p:nvPr/>
        </p:nvSpPr>
        <p:spPr>
          <a:xfrm>
            <a:off x="4394309" y="2903208"/>
            <a:ext cx="3139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(законные представители)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84421" y="6125761"/>
            <a:ext cx="8867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Социальное партнерство - условие для приобщения ребёнка - дошкольника к миру социальной действительности, расширения кругозора воспитанников.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5" name="Рисунок 14" descr="калейдоскоп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29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A687AF25-7CEA-411B-B045-84D09D3589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457483"/>
              </p:ext>
            </p:extLst>
          </p:nvPr>
        </p:nvGraphicFramePr>
        <p:xfrm>
          <a:off x="3033161" y="1719180"/>
          <a:ext cx="6689557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086252" y="915041"/>
            <a:ext cx="8824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«Творческий педагог-творческие дети»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(динамика участия педагогов ДОУ в методических мероприятиях)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5390" y="4353763"/>
            <a:ext cx="10766288" cy="2151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Работоспособный возрастной и образовательный ценз педагогического коллектива позволяет побеждать и занимать призовые места в профессиональных конкурсах различного уровня («Воспитатель года», «Лучший воспитатель России», конкурс им. Л. Выготского, Педагогический Олимп, научно-практических конференциях).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Инновационный опыт педагогов публиковался на страницах международного журнала «Молодой ученый».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Работая в инновационном режиме, ежегодно детский сад становится площадкой для обмена опытом среди коллег области и города в рамках курсов повышения квалификации, организуемых ГАОУ ДПО ИРР ПО,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стажировочной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площадкой для педагогов города.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Воспитатели ДОУ - участники Проекта по формированию муниципальной системы наставничества в работе с молодыми педагогами образовательных учреждений г. Пензы «Вместе к успеху».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калейдоскоп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7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2933" y="1970035"/>
            <a:ext cx="75861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«Необходимый элемент развития любой  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– это инновации. 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впитывая  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предоставляя новое, 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получить общественное признание».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2026" y="4021693"/>
            <a:ext cx="1945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Качанова Е.Ю.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" y="3898443"/>
            <a:ext cx="2735136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40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F0A7619-39FD-4F89-9BB8-393DC81134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476259"/>
              </p:ext>
            </p:extLst>
          </p:nvPr>
        </p:nvGraphicFramePr>
        <p:xfrm>
          <a:off x="447299" y="1422538"/>
          <a:ext cx="5665402" cy="4253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E8ADD86B-0FD8-4E4D-808F-255963076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8032289"/>
              </p:ext>
            </p:extLst>
          </p:nvPr>
        </p:nvGraphicFramePr>
        <p:xfrm>
          <a:off x="6400800" y="2123985"/>
          <a:ext cx="5310023" cy="319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54731" y="883929"/>
            <a:ext cx="9381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Графическая модель </a:t>
            </a:r>
          </a:p>
          <a:p>
            <a:pPr algn="ctr"/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соотношения типов образовательной среды</a:t>
            </a:r>
          </a:p>
          <a:p>
            <a:pPr algn="ctr"/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(методика векторного моделирования образовательной среды В.А.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Ясвина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713" y="6030166"/>
            <a:ext cx="9210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Среда МБДОУ  имеет смешанный характер с преобладанием «догматической» доли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11123" y="6325917"/>
            <a:ext cx="5715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(формирует пассивный и зависимый тип личности). 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8" name="Рисунок 7" descr="калейдоскоп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9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F7B5B6AD-DF12-4AE6-92A4-0FC0A3CF8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7777525"/>
              </p:ext>
            </p:extLst>
          </p:nvPr>
        </p:nvGraphicFramePr>
        <p:xfrm>
          <a:off x="251446" y="1224775"/>
          <a:ext cx="5727556" cy="4694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4DDF24EC-05E8-409F-B8F5-33A0E48A3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065192"/>
              </p:ext>
            </p:extLst>
          </p:nvPr>
        </p:nvGraphicFramePr>
        <p:xfrm>
          <a:off x="5434641" y="1542810"/>
          <a:ext cx="7220310" cy="5161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1446" y="849288"/>
            <a:ext cx="11521280" cy="1123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Оценка количественных параметров образовательной среды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различными категориями членов образовательного сообщества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адаптированной методики В.А.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Ясвина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i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49116" y="6051400"/>
            <a:ext cx="8831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Слабо выраженные характеристики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эмоциональности, 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когерентности, обобщенности и социальной активности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 descr="калейдоскоп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53050"/>
            <a:ext cx="968829" cy="9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40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4410</TotalTime>
  <Words>2712</Words>
  <Application>Microsoft Office PowerPoint</Application>
  <PresentationFormat>Широкоэкранный</PresentationFormat>
  <Paragraphs>570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SimSun</vt:lpstr>
      <vt:lpstr>Arial</vt:lpstr>
      <vt:lpstr>Bookman Old Style</vt:lpstr>
      <vt:lpstr>Calibri</vt:lpstr>
      <vt:lpstr>FedraSansPro-Light</vt:lpstr>
      <vt:lpstr>Monotype Corsiva</vt:lpstr>
      <vt:lpstr>Rasa</vt:lpstr>
      <vt:lpstr>SB Sans Text Thin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Kitsen, Andrey</dc:creator>
  <cp:lastModifiedBy>DetSad_02</cp:lastModifiedBy>
  <cp:revision>385</cp:revision>
  <dcterms:created xsi:type="dcterms:W3CDTF">2021-05-31T10:14:14Z</dcterms:created>
  <dcterms:modified xsi:type="dcterms:W3CDTF">2022-03-24T09:19:03Z</dcterms:modified>
</cp:coreProperties>
</file>